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1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314" r:id="rId2"/>
    <p:sldId id="317" r:id="rId3"/>
    <p:sldId id="318" r:id="rId4"/>
    <p:sldId id="342" r:id="rId5"/>
    <p:sldId id="346" r:id="rId6"/>
    <p:sldId id="345" r:id="rId7"/>
    <p:sldId id="347" r:id="rId8"/>
    <p:sldId id="348" r:id="rId9"/>
  </p:sldIdLst>
  <p:sldSz cx="12192000" cy="6858000"/>
  <p:notesSz cx="6858000" cy="9144000"/>
  <p:embeddedFontLst>
    <p:embeddedFont>
      <p:font typeface="맑은 고딕 Semilight" panose="020B0502040204020203" pitchFamily="50" charset="-127"/>
      <p:regular r:id="rId10"/>
    </p:embeddedFont>
    <p:embeddedFont>
      <p:font typeface="맑은 고딕" panose="020B0503020000020004" pitchFamily="50" charset="-127"/>
      <p:regular r:id="rId11"/>
      <p:bold r:id="rId12"/>
    </p:embeddedFont>
    <p:embeddedFont>
      <p:font typeface="휴먼둥근헤드라인" panose="02030504000101010101" pitchFamily="18" charset="-127"/>
      <p:regular r:id="rId1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98" userDrawn="1">
          <p15:clr>
            <a:srgbClr val="A4A3A4"/>
          </p15:clr>
        </p15:guide>
        <p15:guide id="4" orient="horz" pos="119" userDrawn="1">
          <p15:clr>
            <a:srgbClr val="A4A3A4"/>
          </p15:clr>
        </p15:guide>
        <p15:guide id="5" pos="7582" userDrawn="1">
          <p15:clr>
            <a:srgbClr val="A4A3A4"/>
          </p15:clr>
        </p15:guide>
        <p15:guide id="6" orient="horz" pos="4201" userDrawn="1">
          <p15:clr>
            <a:srgbClr val="A4A3A4"/>
          </p15:clr>
        </p15:guide>
        <p15:guide id="7" pos="59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3864"/>
    <a:srgbClr val="085DC4"/>
    <a:srgbClr val="E7E6E6"/>
    <a:srgbClr val="F2F2F2"/>
    <a:srgbClr val="FFFFFF"/>
    <a:srgbClr val="00B0F0"/>
    <a:srgbClr val="F1F1F1"/>
    <a:srgbClr val="F7F7F7"/>
    <a:srgbClr val="FBFBFB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270" autoAdjust="0"/>
    <p:restoredTop sz="94660"/>
  </p:normalViewPr>
  <p:slideViewPr>
    <p:cSldViewPr snapToGrid="0" showGuides="1">
      <p:cViewPr>
        <p:scale>
          <a:sx n="125" d="100"/>
          <a:sy n="125" d="100"/>
        </p:scale>
        <p:origin x="30" y="90"/>
      </p:cViewPr>
      <p:guideLst>
        <p:guide orient="horz" pos="2160"/>
        <p:guide pos="3840"/>
        <p:guide pos="98"/>
        <p:guide orient="horz" pos="119"/>
        <p:guide pos="7582"/>
        <p:guide orient="horz" pos="4201"/>
        <p:guide pos="59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1.xlsx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경쟁률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  <a:sp3d/>
          </c:spPr>
          <c:invertIfNegative val="0"/>
          <c:cat>
            <c:strRef>
              <c:f>Sheet1!$A$2:$A$6</c:f>
              <c:strCache>
                <c:ptCount val="5"/>
                <c:pt idx="0">
                  <c:v>마포구</c:v>
                </c:pt>
                <c:pt idx="1">
                  <c:v>강남구</c:v>
                </c:pt>
                <c:pt idx="2">
                  <c:v>광진구</c:v>
                </c:pt>
                <c:pt idx="3">
                  <c:v>송파구</c:v>
                </c:pt>
                <c:pt idx="4">
                  <c:v>영등포구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109</c:v>
                </c:pt>
                <c:pt idx="1">
                  <c:v>90</c:v>
                </c:pt>
                <c:pt idx="2">
                  <c:v>75</c:v>
                </c:pt>
                <c:pt idx="3">
                  <c:v>50</c:v>
                </c:pt>
                <c:pt idx="4">
                  <c:v>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B40-48AE-AB12-B5F1E4FE8CD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253615648"/>
        <c:axId val="253612320"/>
        <c:axId val="0"/>
      </c:bar3DChart>
      <c:catAx>
        <c:axId val="2536156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53612320"/>
        <c:crosses val="autoZero"/>
        <c:auto val="1"/>
        <c:lblAlgn val="ctr"/>
        <c:lblOffset val="100"/>
        <c:noMultiLvlLbl val="0"/>
      </c:catAx>
      <c:valAx>
        <c:axId val="2536123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536156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40648700455594861"/>
          <c:y val="0.9239737236832567"/>
          <c:w val="0.13567938034759761"/>
          <c:h val="7.159069778042290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1958141891699547E-2"/>
          <c:y val="0.13544986476269377"/>
          <c:w val="0.69252301342766942"/>
          <c:h val="0.77139973957435626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ln w="28575" cap="rnd">
              <a:solidFill>
                <a:srgbClr val="30AD7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rgbClr val="30AD79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trendline>
            <c:spPr>
              <a:ln w="19050" cap="rnd">
                <a:solidFill>
                  <a:srgbClr val="30AD79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cat>
            <c:numRef>
              <c:f>Sheet1!$A$2:$A$6</c:f>
              <c:numCache>
                <c:formatCode>General</c:formatCode>
                <c:ptCount val="5"/>
                <c:pt idx="0">
                  <c:v>2022.1</c:v>
                </c:pt>
                <c:pt idx="1">
                  <c:v>2022.4</c:v>
                </c:pt>
                <c:pt idx="2">
                  <c:v>2022.12</c:v>
                </c:pt>
                <c:pt idx="3">
                  <c:v>2023.5</c:v>
                </c:pt>
                <c:pt idx="4">
                  <c:v>2023.11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120</c:v>
                </c:pt>
                <c:pt idx="1">
                  <c:v>300</c:v>
                </c:pt>
                <c:pt idx="2">
                  <c:v>250</c:v>
                </c:pt>
                <c:pt idx="3">
                  <c:v>300</c:v>
                </c:pt>
                <c:pt idx="4">
                  <c:v>400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0BD-401D-9F18-73E4D970A3C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열1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numRef>
              <c:f>Sheet1!$A$2:$A$6</c:f>
              <c:numCache>
                <c:formatCode>General</c:formatCode>
                <c:ptCount val="5"/>
                <c:pt idx="0">
                  <c:v>2022.1</c:v>
                </c:pt>
                <c:pt idx="1">
                  <c:v>2022.4</c:v>
                </c:pt>
                <c:pt idx="2">
                  <c:v>2022.12</c:v>
                </c:pt>
                <c:pt idx="3">
                  <c:v>2023.5</c:v>
                </c:pt>
                <c:pt idx="4">
                  <c:v>2023.11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0BD-401D-9F18-73E4D970A3CB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열2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numRef>
              <c:f>Sheet1!$A$2:$A$6</c:f>
              <c:numCache>
                <c:formatCode>General</c:formatCode>
                <c:ptCount val="5"/>
                <c:pt idx="0">
                  <c:v>2022.1</c:v>
                </c:pt>
                <c:pt idx="1">
                  <c:v>2022.4</c:v>
                </c:pt>
                <c:pt idx="2">
                  <c:v>2022.12</c:v>
                </c:pt>
                <c:pt idx="3">
                  <c:v>2023.5</c:v>
                </c:pt>
                <c:pt idx="4">
                  <c:v>2023.11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50BD-401D-9F18-73E4D970A3C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83918863"/>
        <c:axId val="294338719"/>
      </c:lineChart>
      <c:catAx>
        <c:axId val="2839188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94338719"/>
        <c:crosses val="autoZero"/>
        <c:auto val="1"/>
        <c:lblAlgn val="ctr"/>
        <c:lblOffset val="100"/>
        <c:noMultiLvlLbl val="0"/>
      </c:catAx>
      <c:valAx>
        <c:axId val="29433871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8391886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0.3108</cdr:x>
      <cdr:y>0.04467</cdr:y>
    </cdr:from>
    <cdr:to>
      <cdr:x>0.39776</cdr:x>
      <cdr:y>0.25481</cdr:y>
    </cdr:to>
    <cdr:sp macro="" textlink="">
      <cdr:nvSpPr>
        <cdr:cNvPr id="3" name="TextBox 2"/>
        <cdr:cNvSpPr txBox="1"/>
      </cdr:nvSpPr>
      <cdr:spPr>
        <a:xfrm xmlns:a="http://schemas.openxmlformats.org/drawingml/2006/main">
          <a:off x="3268287" y="194368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ko-KR" altLang="en-US" sz="1100" dirty="0"/>
        </a:p>
      </cdr:txBody>
    </cdr:sp>
  </cdr:relSizeAnchor>
</c:userShape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41DCAC-A754-0DE8-8C01-25373F79CD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AFBE0D2-67C0-151D-CA4F-FF482C651A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6FDF2BE-8FAA-84D4-37B4-D470CB94C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4C1C2-F80D-4621-91FD-EDD7DBE554BE}" type="datetimeFigureOut">
              <a:rPr lang="ko-KR" altLang="en-US" smtClean="0"/>
              <a:t>2023-05-31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1F201B4-DC4B-B7D8-F775-59DF8250B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E7DA006-36B0-D7FD-B70D-0C7788952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C463-8DA2-45B1-9D98-6F0DA982D8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29695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19FABB-19C3-8C2F-B03F-34A1F84B7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49D7E5C-54DC-815E-68A0-1E63D40196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C2D882-3F0C-D936-A64F-BC63CCE3E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4C1C2-F80D-4621-91FD-EDD7DBE554BE}" type="datetimeFigureOut">
              <a:rPr lang="ko-KR" altLang="en-US" smtClean="0"/>
              <a:t>2023-05-31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65E1584-52AA-9B44-2685-B41379F58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31AD081-66F5-4BF3-9ED2-E88139E92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C463-8DA2-45B1-9D98-6F0DA982D8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85356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58AC108-30DE-7803-310C-2C71B24EE7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34DADD1-91DD-8873-5214-CEE0DE55E8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E78BC22-C094-CDF4-E97B-8F2C97A30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4C1C2-F80D-4621-91FD-EDD7DBE554BE}" type="datetimeFigureOut">
              <a:rPr lang="ko-KR" altLang="en-US" smtClean="0"/>
              <a:t>2023-05-31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583DB3-264E-20A2-C765-279F18BCA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700A28E-5299-C120-6CD7-A15D3E1EA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C463-8DA2-45B1-9D98-6F0DA982D8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29356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662F27-99B9-8B3C-3A57-6EBF2AA52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5DB54D9-E597-1E52-687C-F652EA0136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79B2FA6-3CDB-4822-A948-26D7FE6C70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4C1C2-F80D-4621-91FD-EDD7DBE554BE}" type="datetimeFigureOut">
              <a:rPr lang="ko-KR" altLang="en-US" smtClean="0"/>
              <a:t>2023-05-31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4DADF3-4FCD-684A-DCE6-21EF3512DF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E1681B3-EA27-F802-BCDF-422087E22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C463-8DA2-45B1-9D98-6F0DA982D8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28487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FBBF23-5EDF-010E-7722-1533B5540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D1EF680-C2F6-C801-580C-ED8B4B4F93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0FD356D-A0D1-3AD3-F899-2CDC45601F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4C1C2-F80D-4621-91FD-EDD7DBE554BE}" type="datetimeFigureOut">
              <a:rPr lang="ko-KR" altLang="en-US" smtClean="0"/>
              <a:t>2023-05-31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73A445D-1142-75C1-A4E3-CB9A9B5BD8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B13137-627E-8ABE-4B06-116444FC37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C463-8DA2-45B1-9D98-6F0DA982D8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72700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F340CD-A106-2146-6343-D25BFD456D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96EC393-39F8-A3EB-B0DD-DC7ED38261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E024364-936F-B27A-FDE3-FAC7469900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ACC7248-6CA4-5654-444D-761ED35CCB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4C1C2-F80D-4621-91FD-EDD7DBE554BE}" type="datetimeFigureOut">
              <a:rPr lang="ko-KR" altLang="en-US" smtClean="0"/>
              <a:t>2023-05-31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20D31CD-A6E2-28FE-902D-616581A49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1CEC7A5-CCDB-D653-CCC8-282A2647E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C463-8DA2-45B1-9D98-6F0DA982D8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10301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A8DFC0-0C74-66D1-DD00-7055D84953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E96F781-81D6-0C64-EDD2-3BCA4DB5C1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5673239-2538-FA76-016C-A0FF2A721B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3DE2F78-7912-DF97-1543-43486154EB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28CDC2C-A244-20F3-8FF6-F25E803BBB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624DE42-F7A5-E0B4-DC77-477201B2A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4C1C2-F80D-4621-91FD-EDD7DBE554BE}" type="datetimeFigureOut">
              <a:rPr lang="ko-KR" altLang="en-US" smtClean="0"/>
              <a:t>2023-05-31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03C348E-778B-2A47-AA6B-23195F576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A61839D-D7DF-8E72-2942-F9F1F7AA2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C463-8DA2-45B1-9D98-6F0DA982D8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33328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B61F02-8103-2E15-AA87-92621D794D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041FCCC-534B-D81F-A99F-6C267733C0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4C1C2-F80D-4621-91FD-EDD7DBE554BE}" type="datetimeFigureOut">
              <a:rPr lang="ko-KR" altLang="en-US" smtClean="0"/>
              <a:t>2023-05-31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A7D4E04-09AA-EEAC-176E-9851D00BA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FB55F62-B963-F2A5-19F1-9DA934CF5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C463-8DA2-45B1-9D98-6F0DA982D8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83139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E00DD0F-5F2D-78D7-748E-69F2ABFB7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4C1C2-F80D-4621-91FD-EDD7DBE554BE}" type="datetimeFigureOut">
              <a:rPr lang="ko-KR" altLang="en-US" smtClean="0"/>
              <a:t>2023-05-31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D977A74-8A1E-A404-FF72-768EBA973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30B6DCF-676C-8681-E2B1-C84124E47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C463-8DA2-45B1-9D98-6F0DA982D8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03839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403EBD-24AF-3A06-9708-A8E24C95D0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796A1CE-B9AA-CC33-E2ED-39F11C3963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2D80551-EC0B-FBBA-548F-8EA2CEEE71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DE4B497-F3DA-1F59-E25B-55A5D83008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4C1C2-F80D-4621-91FD-EDD7DBE554BE}" type="datetimeFigureOut">
              <a:rPr lang="ko-KR" altLang="en-US" smtClean="0"/>
              <a:t>2023-05-31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182274C-E2D7-4715-D7A1-38DB681D8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3C1E3A6-0DBF-3A46-BFE4-B27154D0E5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C463-8DA2-45B1-9D98-6F0DA982D8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58256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7C385F-46AD-39B1-B872-B0E2C4BD5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AD5FF20-864F-F40A-DA37-3A71F77819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426D263-DCE5-F12B-C122-68BEA9E2DD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91DF1E4-01BB-676C-D735-AF6C720DC6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4C1C2-F80D-4621-91FD-EDD7DBE554BE}" type="datetimeFigureOut">
              <a:rPr lang="ko-KR" altLang="en-US" smtClean="0"/>
              <a:t>2023-05-31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1820933-6057-BF37-7324-F5E7E678F6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5BA669C-3951-2466-0D1F-FBD108FB2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C463-8DA2-45B1-9D98-6F0DA982D8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00305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21FB556-CF27-5514-8D6D-51B5A6EDFC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E70A1E2-43D6-159C-CEEC-54BE636DFD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93C7B76-D39B-7D76-0E9B-1AC9BE3825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84C1C2-F80D-4621-91FD-EDD7DBE554BE}" type="datetimeFigureOut">
              <a:rPr lang="ko-KR" altLang="en-US" smtClean="0"/>
              <a:t>2023-05-31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8CF7A17-78C7-E20A-9E6B-EF4A223AD8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C8FFC1B-3264-AC89-571D-E7ECE2028D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07C463-8DA2-45B1-9D98-6F0DA982D8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7795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chart" Target="../charts/chart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chart" Target="../charts/chart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CAE0E83-30A5-2E5D-90F1-954AEEF56BC2}"/>
              </a:ext>
            </a:extLst>
          </p:cNvPr>
          <p:cNvSpPr txBox="1"/>
          <p:nvPr/>
        </p:nvSpPr>
        <p:spPr>
          <a:xfrm>
            <a:off x="485600" y="2050631"/>
            <a:ext cx="6800879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r>
              <a:rPr lang="en-US" altLang="ko-KR" sz="2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MZ </a:t>
            </a:r>
            <a:r>
              <a:rPr lang="ko-KR" altLang="en-US" sz="2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세대를 위한 </a:t>
            </a:r>
            <a:r>
              <a:rPr lang="en-US" altLang="ko-KR" sz="2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22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인 가구 생활 </a:t>
            </a:r>
            <a:r>
              <a:rPr lang="ko-KR" altLang="en-US" sz="2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패턴 분석 서비스 </a:t>
            </a:r>
            <a:endParaRPr lang="en-US" altLang="ko-KR" sz="22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58E6559-9036-5446-7643-9084AC1EA1FE}"/>
              </a:ext>
            </a:extLst>
          </p:cNvPr>
          <p:cNvSpPr txBox="1"/>
          <p:nvPr/>
        </p:nvSpPr>
        <p:spPr>
          <a:xfrm>
            <a:off x="485599" y="2481518"/>
            <a:ext cx="6580812" cy="369332"/>
          </a:xfrm>
          <a:prstGeom prst="rect">
            <a:avLst/>
          </a:prstGeom>
          <a:solidFill>
            <a:srgbClr val="203864"/>
          </a:solidFill>
        </p:spPr>
        <p:txBody>
          <a:bodyPr wrap="square" rtlCol="0">
            <a:spAutoFit/>
          </a:bodyPr>
          <a:lstStyle/>
          <a:p>
            <a:r>
              <a:rPr lang="ko-KR" altLang="ko-KR" b="1" dirty="0" smtClean="0">
                <a:solidFill>
                  <a:schemeClr val="bg1"/>
                </a:solidFill>
              </a:rPr>
              <a:t>1</a:t>
            </a:r>
            <a:r>
              <a:rPr lang="ko-KR" altLang="ko-KR" b="1" dirty="0">
                <a:solidFill>
                  <a:schemeClr val="bg1"/>
                </a:solidFill>
              </a:rPr>
              <a:t>인가구 임대주택 청약 경쟁률 예측 서비스</a:t>
            </a:r>
            <a:endParaRPr lang="ko-KR" altLang="en-US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CF3F30F-19DB-D3F0-D4CD-6683E351A619}"/>
              </a:ext>
            </a:extLst>
          </p:cNvPr>
          <p:cNvSpPr txBox="1"/>
          <p:nvPr/>
        </p:nvSpPr>
        <p:spPr>
          <a:xfrm>
            <a:off x="485599" y="2886414"/>
            <a:ext cx="6191425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3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설계서</a:t>
            </a:r>
            <a:endParaRPr lang="en-US" altLang="ko-KR" sz="3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11" name="표 49">
            <a:extLst>
              <a:ext uri="{FF2B5EF4-FFF2-40B4-BE49-F238E27FC236}">
                <a16:creationId xmlns:a16="http://schemas.microsoft.com/office/drawing/2014/main" id="{80056C32-654B-4850-32D5-4329281FAF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9027119"/>
              </p:ext>
            </p:extLst>
          </p:nvPr>
        </p:nvGraphicFramePr>
        <p:xfrm>
          <a:off x="6367911" y="5162144"/>
          <a:ext cx="4749800" cy="12937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84128">
                  <a:extLst>
                    <a:ext uri="{9D8B030D-6E8A-4147-A177-3AD203B41FA5}">
                      <a16:colId xmlns:a16="http://schemas.microsoft.com/office/drawing/2014/main" val="3518943254"/>
                    </a:ext>
                  </a:extLst>
                </a:gridCol>
                <a:gridCol w="3665672">
                  <a:extLst>
                    <a:ext uri="{9D8B030D-6E8A-4147-A177-3AD203B41FA5}">
                      <a16:colId xmlns:a16="http://schemas.microsoft.com/office/drawing/2014/main" val="384152440"/>
                    </a:ext>
                  </a:extLst>
                </a:gridCol>
              </a:tblGrid>
              <a:tr h="32342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 smtClean="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버전</a:t>
                      </a:r>
                      <a:endParaRPr lang="ko-KR" altLang="en-US" sz="1100" b="1" dirty="0">
                        <a:solidFill>
                          <a:schemeClr val="bg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03864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0.1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5636189"/>
                  </a:ext>
                </a:extLst>
              </a:tr>
              <a:tr h="32342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 smtClean="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작성일</a:t>
                      </a:r>
                      <a:endParaRPr lang="ko-KR" altLang="en-US" sz="1100" b="1" dirty="0">
                        <a:solidFill>
                          <a:schemeClr val="bg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03864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2023.05.31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1552328"/>
                  </a:ext>
                </a:extLst>
              </a:tr>
              <a:tr h="32342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 smtClean="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소속</a:t>
                      </a:r>
                      <a:endParaRPr lang="ko-KR" altLang="en-US" sz="1100" b="1" dirty="0">
                        <a:solidFill>
                          <a:schemeClr val="bg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03864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b="0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One_Team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조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100" b="0" dirty="0" err="1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박예린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6130965"/>
                  </a:ext>
                </a:extLst>
              </a:tr>
              <a:tr h="32342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 smtClean="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작성자</a:t>
                      </a:r>
                      <a:endParaRPr lang="ko-KR" altLang="en-US" sz="1100" b="1" dirty="0">
                        <a:solidFill>
                          <a:schemeClr val="bg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03864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100" b="0" dirty="0" err="1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박예린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01622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704365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표 7">
            <a:extLst>
              <a:ext uri="{FF2B5EF4-FFF2-40B4-BE49-F238E27FC236}">
                <a16:creationId xmlns:a16="http://schemas.microsoft.com/office/drawing/2014/main" id="{BA4D6360-EB8E-7445-9340-29991C29BA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6982232"/>
              </p:ext>
            </p:extLst>
          </p:nvPr>
        </p:nvGraphicFramePr>
        <p:xfrm>
          <a:off x="336549" y="851459"/>
          <a:ext cx="11518901" cy="53887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9635">
                  <a:extLst>
                    <a:ext uri="{9D8B030D-6E8A-4147-A177-3AD203B41FA5}">
                      <a16:colId xmlns:a16="http://schemas.microsoft.com/office/drawing/2014/main" val="1818571352"/>
                    </a:ext>
                  </a:extLst>
                </a:gridCol>
                <a:gridCol w="1529293">
                  <a:extLst>
                    <a:ext uri="{9D8B030D-6E8A-4147-A177-3AD203B41FA5}">
                      <a16:colId xmlns:a16="http://schemas.microsoft.com/office/drawing/2014/main" val="2059016581"/>
                    </a:ext>
                  </a:extLst>
                </a:gridCol>
                <a:gridCol w="1529293">
                  <a:extLst>
                    <a:ext uri="{9D8B030D-6E8A-4147-A177-3AD203B41FA5}">
                      <a16:colId xmlns:a16="http://schemas.microsoft.com/office/drawing/2014/main" val="489281577"/>
                    </a:ext>
                  </a:extLst>
                </a:gridCol>
                <a:gridCol w="6598838">
                  <a:extLst>
                    <a:ext uri="{9D8B030D-6E8A-4147-A177-3AD203B41FA5}">
                      <a16:colId xmlns:a16="http://schemas.microsoft.com/office/drawing/2014/main" val="1717280977"/>
                    </a:ext>
                  </a:extLst>
                </a:gridCol>
                <a:gridCol w="1261842">
                  <a:extLst>
                    <a:ext uri="{9D8B030D-6E8A-4147-A177-3AD203B41FA5}">
                      <a16:colId xmlns:a16="http://schemas.microsoft.com/office/drawing/2014/main" val="789104342"/>
                    </a:ext>
                  </a:extLst>
                </a:gridCol>
              </a:tblGrid>
              <a:tr h="299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No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0386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Version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0386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Author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0386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Description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0386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Date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0386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219660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0.1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err="1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박예린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신규 작성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2023.05.30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8575323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7957423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734707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100" b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8993477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100" b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3722013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7947498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6932918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6955184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5264244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4468869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7382934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0104763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017699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1282892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0832531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7048582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2261747"/>
                  </a:ext>
                </a:extLst>
              </a:tr>
            </a:tbl>
          </a:graphicData>
        </a:graphic>
      </p:graphicFrame>
      <p:sp>
        <p:nvSpPr>
          <p:cNvPr id="2" name="직사각형 1">
            <a:extLst>
              <a:ext uri="{FF2B5EF4-FFF2-40B4-BE49-F238E27FC236}">
                <a16:creationId xmlns:a16="http://schemas.microsoft.com/office/drawing/2014/main" id="{81DC0C72-0909-FCD8-685E-050F78850E73}"/>
              </a:ext>
            </a:extLst>
          </p:cNvPr>
          <p:cNvSpPr/>
          <p:nvPr/>
        </p:nvSpPr>
        <p:spPr>
          <a:xfrm>
            <a:off x="0" y="188913"/>
            <a:ext cx="12192000" cy="430887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E83FE3A-76D0-9635-BA70-5DE59E2C34AA}"/>
              </a:ext>
            </a:extLst>
          </p:cNvPr>
          <p:cNvSpPr/>
          <p:nvPr/>
        </p:nvSpPr>
        <p:spPr>
          <a:xfrm>
            <a:off x="0" y="188912"/>
            <a:ext cx="155575" cy="430887"/>
          </a:xfrm>
          <a:prstGeom prst="rect">
            <a:avLst/>
          </a:prstGeom>
          <a:solidFill>
            <a:srgbClr val="2038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E2E533-FF26-CD7F-7FE3-1F79D2D4969D}"/>
              </a:ext>
            </a:extLst>
          </p:cNvPr>
          <p:cNvSpPr txBox="1"/>
          <p:nvPr/>
        </p:nvSpPr>
        <p:spPr>
          <a:xfrm>
            <a:off x="226695" y="188913"/>
            <a:ext cx="2261757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200" b="1" dirty="0">
                <a:solidFill>
                  <a:srgbClr val="20386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History</a:t>
            </a:r>
            <a:endParaRPr lang="ko-KR" altLang="en-US" sz="2200" b="1" dirty="0">
              <a:solidFill>
                <a:srgbClr val="20386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120133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4574D7EF-E8E7-E9ED-84A8-08E09915B050}"/>
              </a:ext>
            </a:extLst>
          </p:cNvPr>
          <p:cNvCxnSpPr/>
          <p:nvPr/>
        </p:nvCxnSpPr>
        <p:spPr>
          <a:xfrm flipH="1">
            <a:off x="4517317" y="1941275"/>
            <a:ext cx="1103" cy="566733"/>
          </a:xfrm>
          <a:prstGeom prst="line">
            <a:avLst/>
          </a:prstGeom>
          <a:ln w="9525">
            <a:solidFill>
              <a:srgbClr val="2038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A8B1E7AF-66B2-9B58-B35A-0A2D57518C27}"/>
              </a:ext>
            </a:extLst>
          </p:cNvPr>
          <p:cNvCxnSpPr>
            <a:cxnSpLocks/>
          </p:cNvCxnSpPr>
          <p:nvPr/>
        </p:nvCxnSpPr>
        <p:spPr>
          <a:xfrm>
            <a:off x="4518837" y="2216631"/>
            <a:ext cx="2366343" cy="0"/>
          </a:xfrm>
          <a:prstGeom prst="line">
            <a:avLst/>
          </a:prstGeom>
          <a:ln w="95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>
            <a:extLst>
              <a:ext uri="{FF2B5EF4-FFF2-40B4-BE49-F238E27FC236}">
                <a16:creationId xmlns:a16="http://schemas.microsoft.com/office/drawing/2014/main" id="{E5D573A3-A826-8005-665C-6CDB2D5393BB}"/>
              </a:ext>
            </a:extLst>
          </p:cNvPr>
          <p:cNvSpPr/>
          <p:nvPr/>
        </p:nvSpPr>
        <p:spPr>
          <a:xfrm>
            <a:off x="3431671" y="1257513"/>
            <a:ext cx="2162175" cy="498475"/>
          </a:xfrm>
          <a:prstGeom prst="rect">
            <a:avLst/>
          </a:prstGeom>
          <a:solidFill>
            <a:srgbClr val="203864"/>
          </a:solidFill>
          <a:ln w="6350">
            <a:solidFill>
              <a:srgbClr val="20386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Web Project</a:t>
            </a:r>
            <a:endParaRPr lang="ko-KR" altLang="en-US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75B472B-5C34-343E-8D71-C882F66B0CEE}"/>
              </a:ext>
            </a:extLst>
          </p:cNvPr>
          <p:cNvSpPr/>
          <p:nvPr/>
        </p:nvSpPr>
        <p:spPr>
          <a:xfrm>
            <a:off x="3431671" y="2698062"/>
            <a:ext cx="2162175" cy="246221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식생활 분석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DFA8EC2-29C1-05A9-4616-04481D94737E}"/>
              </a:ext>
            </a:extLst>
          </p:cNvPr>
          <p:cNvSpPr/>
          <p:nvPr/>
        </p:nvSpPr>
        <p:spPr>
          <a:xfrm>
            <a:off x="1069203" y="2698180"/>
            <a:ext cx="2162175" cy="246221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주거 형태 추천</a:t>
            </a:r>
            <a:endParaRPr lang="ko-KR" altLang="en-US" sz="1200" dirty="0">
              <a:solidFill>
                <a:schemeClr val="tx1">
                  <a:lumMod val="50000"/>
                  <a:lumOff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EE8104A1-E049-2E1F-1037-315DA5CA993B}"/>
              </a:ext>
            </a:extLst>
          </p:cNvPr>
          <p:cNvSpPr/>
          <p:nvPr/>
        </p:nvSpPr>
        <p:spPr>
          <a:xfrm>
            <a:off x="5807968" y="3044222"/>
            <a:ext cx="2162175" cy="246221"/>
          </a:xfrm>
          <a:prstGeom prst="rect">
            <a:avLst/>
          </a:prstGeom>
          <a:solidFill>
            <a:schemeClr val="bg1"/>
          </a:solidFill>
          <a:ln w="6350">
            <a:solidFill>
              <a:srgbClr val="20386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경쟁률 예측</a:t>
            </a:r>
            <a:endParaRPr lang="ko-KR" altLang="en-US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53ED5F9C-BAE6-1160-9F72-6610079F43A8}"/>
              </a:ext>
            </a:extLst>
          </p:cNvPr>
          <p:cNvSpPr/>
          <p:nvPr/>
        </p:nvSpPr>
        <p:spPr>
          <a:xfrm>
            <a:off x="5801053" y="3401969"/>
            <a:ext cx="2162175" cy="246221"/>
          </a:xfrm>
          <a:prstGeom prst="rect">
            <a:avLst/>
          </a:prstGeom>
          <a:solidFill>
            <a:schemeClr val="bg1"/>
          </a:solidFill>
          <a:ln w="6350">
            <a:solidFill>
              <a:srgbClr val="20386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경쟁률 상세 조회</a:t>
            </a:r>
            <a:endParaRPr lang="ko-KR" altLang="en-US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7D84048A-D3C5-C529-E05E-8A50B8D9EBD8}"/>
              </a:ext>
            </a:extLst>
          </p:cNvPr>
          <p:cNvSpPr/>
          <p:nvPr/>
        </p:nvSpPr>
        <p:spPr>
          <a:xfrm>
            <a:off x="8170437" y="2698060"/>
            <a:ext cx="2162175" cy="246221"/>
          </a:xfrm>
          <a:prstGeom prst="rect">
            <a:avLst/>
          </a:prstGeom>
          <a:solidFill>
            <a:srgbClr val="F2F2F2"/>
          </a:solidFill>
          <a:ln w="6350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게시판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78B3A6FF-5068-461D-75E0-4DAA949FB3A4}"/>
              </a:ext>
            </a:extLst>
          </p:cNvPr>
          <p:cNvSpPr/>
          <p:nvPr/>
        </p:nvSpPr>
        <p:spPr>
          <a:xfrm>
            <a:off x="5794971" y="2093521"/>
            <a:ext cx="2162175" cy="246221"/>
          </a:xfrm>
          <a:prstGeom prst="rect">
            <a:avLst/>
          </a:prstGeom>
          <a:solidFill>
            <a:srgbClr val="F2F2F2"/>
          </a:solidFill>
          <a:ln w="6350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로그인</a:t>
            </a:r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·</a:t>
            </a:r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회원가입</a:t>
            </a: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4574D7EF-E8E7-E9ED-84A8-08E09915B050}"/>
              </a:ext>
            </a:extLst>
          </p:cNvPr>
          <p:cNvCxnSpPr>
            <a:stCxn id="7" idx="2"/>
          </p:cNvCxnSpPr>
          <p:nvPr/>
        </p:nvCxnSpPr>
        <p:spPr>
          <a:xfrm flipH="1">
            <a:off x="4512758" y="1755988"/>
            <a:ext cx="1" cy="348562"/>
          </a:xfrm>
          <a:prstGeom prst="line">
            <a:avLst/>
          </a:prstGeom>
          <a:ln w="9525">
            <a:solidFill>
              <a:srgbClr val="2038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9D62625C-6AE3-B967-C23C-B2C9CD4E8999}"/>
              </a:ext>
            </a:extLst>
          </p:cNvPr>
          <p:cNvCxnSpPr>
            <a:cxnSpLocks/>
          </p:cNvCxnSpPr>
          <p:nvPr/>
        </p:nvCxnSpPr>
        <p:spPr>
          <a:xfrm>
            <a:off x="4512759" y="2512774"/>
            <a:ext cx="0" cy="185924"/>
          </a:xfrm>
          <a:prstGeom prst="line">
            <a:avLst/>
          </a:prstGeom>
          <a:ln w="95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CFCB85AD-C894-34FA-E475-AE7E24097C75}"/>
              </a:ext>
            </a:extLst>
          </p:cNvPr>
          <p:cNvCxnSpPr>
            <a:cxnSpLocks/>
          </p:cNvCxnSpPr>
          <p:nvPr/>
        </p:nvCxnSpPr>
        <p:spPr>
          <a:xfrm>
            <a:off x="2150291" y="2512774"/>
            <a:ext cx="2362468" cy="0"/>
          </a:xfrm>
          <a:prstGeom prst="line">
            <a:avLst/>
          </a:prstGeom>
          <a:ln w="9525">
            <a:solidFill>
              <a:srgbClr val="E7E6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76ABF6CE-5D09-6990-00BA-42974B8BB4AA}"/>
              </a:ext>
            </a:extLst>
          </p:cNvPr>
          <p:cNvCxnSpPr>
            <a:cxnSpLocks/>
          </p:cNvCxnSpPr>
          <p:nvPr/>
        </p:nvCxnSpPr>
        <p:spPr>
          <a:xfrm>
            <a:off x="2150291" y="2508010"/>
            <a:ext cx="0" cy="190051"/>
          </a:xfrm>
          <a:prstGeom prst="line">
            <a:avLst/>
          </a:prstGeom>
          <a:ln w="9525">
            <a:solidFill>
              <a:srgbClr val="E7E6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4B282761-8973-C1C9-6B51-076D99A47B8F}"/>
              </a:ext>
            </a:extLst>
          </p:cNvPr>
          <p:cNvCxnSpPr>
            <a:cxnSpLocks/>
          </p:cNvCxnSpPr>
          <p:nvPr/>
        </p:nvCxnSpPr>
        <p:spPr>
          <a:xfrm>
            <a:off x="6882141" y="2508009"/>
            <a:ext cx="0" cy="190051"/>
          </a:xfrm>
          <a:prstGeom prst="line">
            <a:avLst/>
          </a:prstGeom>
          <a:ln w="95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988C2A28-B258-C938-B006-0FCD75AEA674}"/>
              </a:ext>
            </a:extLst>
          </p:cNvPr>
          <p:cNvCxnSpPr>
            <a:cxnSpLocks/>
          </p:cNvCxnSpPr>
          <p:nvPr/>
        </p:nvCxnSpPr>
        <p:spPr>
          <a:xfrm>
            <a:off x="4518837" y="2510253"/>
            <a:ext cx="4732687" cy="0"/>
          </a:xfrm>
          <a:prstGeom prst="line">
            <a:avLst/>
          </a:prstGeom>
          <a:ln w="9525">
            <a:solidFill>
              <a:srgbClr val="E7E6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D21D4F71-E775-1B49-AEC8-CF89508F025A}"/>
              </a:ext>
            </a:extLst>
          </p:cNvPr>
          <p:cNvSpPr/>
          <p:nvPr/>
        </p:nvSpPr>
        <p:spPr>
          <a:xfrm>
            <a:off x="0" y="188913"/>
            <a:ext cx="12192000" cy="430887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0E3DE3C-B206-100B-768C-2C9304684FE9}"/>
              </a:ext>
            </a:extLst>
          </p:cNvPr>
          <p:cNvSpPr/>
          <p:nvPr/>
        </p:nvSpPr>
        <p:spPr>
          <a:xfrm>
            <a:off x="0" y="188912"/>
            <a:ext cx="155575" cy="430887"/>
          </a:xfrm>
          <a:prstGeom prst="rect">
            <a:avLst/>
          </a:prstGeom>
          <a:solidFill>
            <a:srgbClr val="2038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C75611C-4C51-1D43-5859-2BD0FA3145F5}"/>
              </a:ext>
            </a:extLst>
          </p:cNvPr>
          <p:cNvSpPr txBox="1"/>
          <p:nvPr/>
        </p:nvSpPr>
        <p:spPr>
          <a:xfrm>
            <a:off x="226695" y="188913"/>
            <a:ext cx="2261757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200" b="1" dirty="0">
                <a:solidFill>
                  <a:srgbClr val="20386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Menu Structure</a:t>
            </a:r>
            <a:endParaRPr lang="ko-KR" altLang="en-US" sz="2200" b="1" dirty="0">
              <a:solidFill>
                <a:srgbClr val="20386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AFEB23EE-30B1-D806-F406-C6DF6868EBE4}"/>
              </a:ext>
            </a:extLst>
          </p:cNvPr>
          <p:cNvCxnSpPr>
            <a:cxnSpLocks/>
          </p:cNvCxnSpPr>
          <p:nvPr/>
        </p:nvCxnSpPr>
        <p:spPr>
          <a:xfrm>
            <a:off x="9251524" y="2508008"/>
            <a:ext cx="0" cy="190051"/>
          </a:xfrm>
          <a:prstGeom prst="line">
            <a:avLst/>
          </a:prstGeom>
          <a:ln w="95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31AB530E-1941-CC52-B27A-32D59C076960}"/>
              </a:ext>
            </a:extLst>
          </p:cNvPr>
          <p:cNvSpPr/>
          <p:nvPr/>
        </p:nvSpPr>
        <p:spPr>
          <a:xfrm>
            <a:off x="5807969" y="2686475"/>
            <a:ext cx="2162175" cy="246221"/>
          </a:xfrm>
          <a:prstGeom prst="rect">
            <a:avLst/>
          </a:prstGeom>
          <a:solidFill>
            <a:srgbClr val="203864"/>
          </a:solidFill>
          <a:ln w="6350">
            <a:solidFill>
              <a:srgbClr val="20386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임대주택 청약 정보</a:t>
            </a:r>
            <a:endParaRPr lang="ko-KR" altLang="en-US" sz="12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CDFA8EC2-29C1-05A9-4616-04481D94737E}"/>
              </a:ext>
            </a:extLst>
          </p:cNvPr>
          <p:cNvSpPr/>
          <p:nvPr/>
        </p:nvSpPr>
        <p:spPr>
          <a:xfrm>
            <a:off x="3423096" y="2093520"/>
            <a:ext cx="2162175" cy="246221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메인 페이지</a:t>
            </a:r>
            <a:endParaRPr lang="ko-KR" altLang="en-US" sz="1200" dirty="0">
              <a:solidFill>
                <a:schemeClr val="tx1">
                  <a:lumMod val="50000"/>
                  <a:lumOff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988C2A28-B258-C938-B006-0FCD75AEA674}"/>
              </a:ext>
            </a:extLst>
          </p:cNvPr>
          <p:cNvCxnSpPr>
            <a:cxnSpLocks/>
          </p:cNvCxnSpPr>
          <p:nvPr/>
        </p:nvCxnSpPr>
        <p:spPr>
          <a:xfrm>
            <a:off x="4515797" y="2508008"/>
            <a:ext cx="2369382" cy="0"/>
          </a:xfrm>
          <a:prstGeom prst="line">
            <a:avLst/>
          </a:prstGeom>
          <a:ln w="9525">
            <a:solidFill>
              <a:srgbClr val="2038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4574D7EF-E8E7-E9ED-84A8-08E09915B050}"/>
              </a:ext>
            </a:extLst>
          </p:cNvPr>
          <p:cNvCxnSpPr/>
          <p:nvPr/>
        </p:nvCxnSpPr>
        <p:spPr>
          <a:xfrm>
            <a:off x="6875225" y="2508008"/>
            <a:ext cx="1" cy="547800"/>
          </a:xfrm>
          <a:prstGeom prst="line">
            <a:avLst/>
          </a:prstGeom>
          <a:ln w="9525">
            <a:solidFill>
              <a:srgbClr val="2038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64755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직사각형 63">
            <a:extLst>
              <a:ext uri="{FF2B5EF4-FFF2-40B4-BE49-F238E27FC236}">
                <a16:creationId xmlns:a16="http://schemas.microsoft.com/office/drawing/2014/main" id="{6FE94CC6-0401-AC97-811A-7EFDA8301C36}"/>
              </a:ext>
            </a:extLst>
          </p:cNvPr>
          <p:cNvSpPr/>
          <p:nvPr/>
        </p:nvSpPr>
        <p:spPr>
          <a:xfrm>
            <a:off x="239513" y="1784336"/>
            <a:ext cx="8370273" cy="4813312"/>
          </a:xfrm>
          <a:prstGeom prst="rect">
            <a:avLst/>
          </a:prstGeom>
          <a:solidFill>
            <a:srgbClr val="F2F2F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0136E8A3-915B-41F7-7AC4-BFC79F876046}"/>
              </a:ext>
            </a:extLst>
          </p:cNvPr>
          <p:cNvGrpSpPr/>
          <p:nvPr/>
        </p:nvGrpSpPr>
        <p:grpSpPr>
          <a:xfrm>
            <a:off x="7867321" y="1334315"/>
            <a:ext cx="437215" cy="169277"/>
            <a:chOff x="7556171" y="1342374"/>
            <a:chExt cx="437215" cy="169277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E59C9328-B33B-91BA-5FE2-6851E3800CFB}"/>
                </a:ext>
              </a:extLst>
            </p:cNvPr>
            <p:cNvSpPr/>
            <p:nvPr/>
          </p:nvSpPr>
          <p:spPr>
            <a:xfrm>
              <a:off x="7604714" y="1369252"/>
              <a:ext cx="340131" cy="115522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00" dirty="0"/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00FCAE1E-1809-CBCB-5B2C-F761F27B92FF}"/>
                </a:ext>
              </a:extLst>
            </p:cNvPr>
            <p:cNvSpPr txBox="1"/>
            <p:nvPr/>
          </p:nvSpPr>
          <p:spPr>
            <a:xfrm>
              <a:off x="7556171" y="1342374"/>
              <a:ext cx="437215" cy="1692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ko-KR" altLang="en-US" sz="500" b="1">
                  <a:solidFill>
                    <a:srgbClr val="00B0F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회원가입</a:t>
              </a:r>
              <a:r>
                <a:rPr lang="ko-KR" altLang="en-US" sz="500">
                  <a:solidFill>
                    <a:srgbClr val="00B0F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endParaRPr lang="ko-KR" altLang="en-US" sz="500" dirty="0">
                <a:solidFill>
                  <a:srgbClr val="00B0F0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D988D3F3-EA7E-BEC9-17E8-E183BDB99312}"/>
              </a:ext>
            </a:extLst>
          </p:cNvPr>
          <p:cNvGrpSpPr/>
          <p:nvPr/>
        </p:nvGrpSpPr>
        <p:grpSpPr>
          <a:xfrm>
            <a:off x="7503095" y="1334315"/>
            <a:ext cx="388497" cy="169277"/>
            <a:chOff x="7139232" y="1342374"/>
            <a:chExt cx="388497" cy="169277"/>
          </a:xfrm>
        </p:grpSpPr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6EB5117E-C412-F8CD-5CF5-54E0032D0169}"/>
                </a:ext>
              </a:extLst>
            </p:cNvPr>
            <p:cNvSpPr/>
            <p:nvPr/>
          </p:nvSpPr>
          <p:spPr>
            <a:xfrm>
              <a:off x="7163416" y="1369252"/>
              <a:ext cx="340131" cy="115522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00" dirty="0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2C5D3C34-8644-287A-439E-F52E97EE9EB7}"/>
                </a:ext>
              </a:extLst>
            </p:cNvPr>
            <p:cNvSpPr txBox="1"/>
            <p:nvPr/>
          </p:nvSpPr>
          <p:spPr>
            <a:xfrm>
              <a:off x="7139232" y="1342374"/>
              <a:ext cx="388497" cy="1692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ko-KR" altLang="en-US" sz="50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로그인</a:t>
              </a:r>
              <a:r>
                <a:rPr lang="ko-KR" altLang="en-US" sz="5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</a:p>
          </p:txBody>
        </p:sp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A8CC3927-00DD-9394-FAB7-C10B1CA99C11}"/>
              </a:ext>
            </a:extLst>
          </p:cNvPr>
          <p:cNvSpPr/>
          <p:nvPr/>
        </p:nvSpPr>
        <p:spPr>
          <a:xfrm>
            <a:off x="155575" y="188913"/>
            <a:ext cx="11880850" cy="6480175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A23A08F-825C-9320-E52E-E536D65E5766}"/>
              </a:ext>
            </a:extLst>
          </p:cNvPr>
          <p:cNvSpPr/>
          <p:nvPr/>
        </p:nvSpPr>
        <p:spPr>
          <a:xfrm>
            <a:off x="155575" y="188913"/>
            <a:ext cx="1082674" cy="35718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이름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5BB2D8C-1AD8-8B7D-9700-F4B28A8753C2}"/>
              </a:ext>
            </a:extLst>
          </p:cNvPr>
          <p:cNvSpPr/>
          <p:nvPr/>
        </p:nvSpPr>
        <p:spPr>
          <a:xfrm>
            <a:off x="1238249" y="188913"/>
            <a:ext cx="1976966" cy="35718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경쟁률 예측 페이지</a:t>
            </a:r>
            <a:endParaRPr lang="ko-KR" altLang="en-US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1971139-C2AD-1CC0-7C36-9E8D5A5D7631}"/>
              </a:ext>
            </a:extLst>
          </p:cNvPr>
          <p:cNvSpPr/>
          <p:nvPr/>
        </p:nvSpPr>
        <p:spPr>
          <a:xfrm>
            <a:off x="3215215" y="188910"/>
            <a:ext cx="1079500" cy="35718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경로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48EF099-43A9-81CF-4536-07F4E6E09825}"/>
              </a:ext>
            </a:extLst>
          </p:cNvPr>
          <p:cNvSpPr/>
          <p:nvPr/>
        </p:nvSpPr>
        <p:spPr>
          <a:xfrm>
            <a:off x="4294715" y="188913"/>
            <a:ext cx="3432124" cy="35718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메인 </a:t>
            </a:r>
            <a:r>
              <a:rPr lang="ko-KR" altLang="en-US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페이지 </a:t>
            </a:r>
            <a:r>
              <a:rPr lang="en-US" altLang="ko-KR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&gt; </a:t>
            </a:r>
            <a:r>
              <a:rPr lang="ko-KR" altLang="en-US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임대주택정보</a:t>
            </a:r>
            <a:r>
              <a:rPr lang="en-US" altLang="ko-KR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&gt; </a:t>
            </a:r>
            <a:r>
              <a:rPr lang="ko-KR" altLang="en-US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경쟁률 예측</a:t>
            </a:r>
            <a:endParaRPr lang="ko-KR" altLang="en-US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2574F1D-CD5C-C77E-18D6-06A050164C84}"/>
              </a:ext>
            </a:extLst>
          </p:cNvPr>
          <p:cNvSpPr/>
          <p:nvPr/>
        </p:nvSpPr>
        <p:spPr>
          <a:xfrm>
            <a:off x="8617955" y="188913"/>
            <a:ext cx="1450128" cy="35718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</a:t>
            </a:r>
            <a:endParaRPr lang="ko-KR" altLang="en-US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205B277-F43A-20D1-3AB3-4F078ECCC5DA}"/>
              </a:ext>
            </a:extLst>
          </p:cNvPr>
          <p:cNvSpPr/>
          <p:nvPr/>
        </p:nvSpPr>
        <p:spPr>
          <a:xfrm>
            <a:off x="7726284" y="188913"/>
            <a:ext cx="893339" cy="35718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</a:t>
            </a:r>
            <a:r>
              <a:rPr lang="en-US" altLang="ko-KR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ID</a:t>
            </a:r>
            <a:endParaRPr lang="ko-KR" altLang="en-US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57606B4-C881-4C11-773E-3D29B32236D0}"/>
              </a:ext>
            </a:extLst>
          </p:cNvPr>
          <p:cNvSpPr/>
          <p:nvPr/>
        </p:nvSpPr>
        <p:spPr>
          <a:xfrm>
            <a:off x="10067527" y="188912"/>
            <a:ext cx="893339" cy="35718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작성일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19EFF2E0-6D39-253B-356D-3F4D46E6989A}"/>
              </a:ext>
            </a:extLst>
          </p:cNvPr>
          <p:cNvSpPr/>
          <p:nvPr/>
        </p:nvSpPr>
        <p:spPr>
          <a:xfrm>
            <a:off x="10960311" y="188909"/>
            <a:ext cx="1076114" cy="35718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2023/05/30</a:t>
            </a:r>
            <a:endParaRPr lang="ko-KR" altLang="en-US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49" name="표 49">
            <a:extLst>
              <a:ext uri="{FF2B5EF4-FFF2-40B4-BE49-F238E27FC236}">
                <a16:creationId xmlns:a16="http://schemas.microsoft.com/office/drawing/2014/main" id="{49C47C07-ECF0-1C34-AE7D-AF06A29150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2214934"/>
              </p:ext>
            </p:extLst>
          </p:nvPr>
        </p:nvGraphicFramePr>
        <p:xfrm>
          <a:off x="8693098" y="618380"/>
          <a:ext cx="3263422" cy="20438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0034">
                  <a:extLst>
                    <a:ext uri="{9D8B030D-6E8A-4147-A177-3AD203B41FA5}">
                      <a16:colId xmlns:a16="http://schemas.microsoft.com/office/drawing/2014/main" val="3518943254"/>
                    </a:ext>
                  </a:extLst>
                </a:gridCol>
                <a:gridCol w="2973388">
                  <a:extLst>
                    <a:ext uri="{9D8B030D-6E8A-4147-A177-3AD203B41FA5}">
                      <a16:colId xmlns:a16="http://schemas.microsoft.com/office/drawing/2014/main" val="1027230360"/>
                    </a:ext>
                  </a:extLst>
                </a:gridCol>
              </a:tblGrid>
              <a:tr h="323429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Description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81896397"/>
                  </a:ext>
                </a:extLst>
              </a:tr>
              <a:tr h="3234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임대주택</a:t>
                      </a:r>
                      <a:r>
                        <a:rPr lang="ko-KR" altLang="en-US" sz="1100" baseline="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정보 메뉴 네비게이션</a:t>
                      </a:r>
                      <a:endParaRPr lang="en-US" altLang="ko-KR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0191825"/>
                  </a:ext>
                </a:extLst>
              </a:tr>
              <a:tr h="3234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현재 페이지 경로 표시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3334979"/>
                  </a:ext>
                </a:extLst>
              </a:tr>
              <a:tr h="3234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제목 표시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2392877"/>
                  </a:ext>
                </a:extLst>
              </a:tr>
              <a:tr h="3234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지도에서 자치구 영역에 마우스</a:t>
                      </a:r>
                      <a:r>
                        <a:rPr lang="ko-KR" altLang="en-US" sz="1100" baseline="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 오버 시</a:t>
                      </a:r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 </a:t>
                      </a:r>
                      <a:endParaRPr lang="en-US" altLang="ko-KR" sz="1100" dirty="0" smtClean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+mn-ea"/>
                      </a:endParaRPr>
                    </a:p>
                    <a:p>
                      <a:pPr algn="l" latinLnBrk="1"/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최종 예측 경쟁률 띄워 표시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1000679"/>
                  </a:ext>
                </a:extLst>
              </a:tr>
              <a:tr h="3234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현재 위치 표시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3242296"/>
                  </a:ext>
                </a:extLst>
              </a:tr>
            </a:tbl>
          </a:graphicData>
        </a:graphic>
      </p:graphicFrame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F1A95EB-558E-7723-ED35-0CD0B1698F95}"/>
              </a:ext>
            </a:extLst>
          </p:cNvPr>
          <p:cNvCxnSpPr>
            <a:cxnSpLocks/>
          </p:cNvCxnSpPr>
          <p:nvPr/>
        </p:nvCxnSpPr>
        <p:spPr>
          <a:xfrm>
            <a:off x="230718" y="1773345"/>
            <a:ext cx="8386232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78B8A605-05DD-3195-A26C-4EC07C14B7A2}"/>
              </a:ext>
            </a:extLst>
          </p:cNvPr>
          <p:cNvSpPr txBox="1"/>
          <p:nvPr/>
        </p:nvSpPr>
        <p:spPr>
          <a:xfrm>
            <a:off x="3637567" y="1296432"/>
            <a:ext cx="874876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식생활 정보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D43787B-7038-0921-BFAA-28AE54A1CD41}"/>
              </a:ext>
            </a:extLst>
          </p:cNvPr>
          <p:cNvSpPr txBox="1"/>
          <p:nvPr/>
        </p:nvSpPr>
        <p:spPr>
          <a:xfrm>
            <a:off x="4711130" y="1295754"/>
            <a:ext cx="10941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b="1" dirty="0" smtClean="0">
                <a:solidFill>
                  <a:srgbClr val="00B0F0"/>
                </a:solidFill>
                <a:latin typeface="맑은 고딕" panose="020B0503020000020004" pitchFamily="50" charset="-127"/>
              </a:rPr>
              <a:t>임대주택 정보</a:t>
            </a:r>
            <a:endParaRPr lang="ko-KR" altLang="en-US" sz="1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578AE72-1B84-1822-1B9E-432A4AE1C92C}"/>
              </a:ext>
            </a:extLst>
          </p:cNvPr>
          <p:cNvSpPr txBox="1"/>
          <p:nvPr/>
        </p:nvSpPr>
        <p:spPr>
          <a:xfrm>
            <a:off x="5975315" y="1296432"/>
            <a:ext cx="741815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알림 마당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E77B5D5-F49C-C15C-62F9-21B5E3322646}"/>
              </a:ext>
            </a:extLst>
          </p:cNvPr>
          <p:cNvSpPr txBox="1"/>
          <p:nvPr/>
        </p:nvSpPr>
        <p:spPr>
          <a:xfrm>
            <a:off x="5012309" y="1791076"/>
            <a:ext cx="348932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600" dirty="0"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HOME &gt; </a:t>
            </a:r>
            <a:r>
              <a:rPr lang="ko-KR" altLang="en-US" sz="6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임대주택 정보 </a:t>
            </a:r>
            <a:r>
              <a:rPr lang="en-US" altLang="ko-KR" sz="600" dirty="0"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&gt; </a:t>
            </a:r>
            <a:r>
              <a:rPr lang="ko-KR" altLang="en-US" sz="6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경쟁률 예측</a:t>
            </a:r>
            <a:r>
              <a:rPr lang="en-US" altLang="ko-KR" sz="6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 </a:t>
            </a:r>
            <a:endParaRPr lang="ko-KR" altLang="en-US" sz="600" dirty="0">
              <a:latin typeface="맑은 고딕" panose="020B0503020000020004" pitchFamily="50" charset="-127"/>
              <a:ea typeface="맑은 고딕" panose="020B0503020000020004" pitchFamily="50" charset="-127"/>
              <a:cs typeface="맑은 고딕 Semilight" panose="020B0502040204020203" pitchFamily="50" charset="-127"/>
            </a:endParaRPr>
          </a:p>
        </p:txBody>
      </p:sp>
      <p:cxnSp>
        <p:nvCxnSpPr>
          <p:cNvPr id="50" name="직선 연결선 49">
            <a:extLst>
              <a:ext uri="{FF2B5EF4-FFF2-40B4-BE49-F238E27FC236}">
                <a16:creationId xmlns:a16="http://schemas.microsoft.com/office/drawing/2014/main" id="{0729B8C9-2D47-44B2-DCEC-3964720E144D}"/>
              </a:ext>
            </a:extLst>
          </p:cNvPr>
          <p:cNvCxnSpPr>
            <a:cxnSpLocks/>
          </p:cNvCxnSpPr>
          <p:nvPr/>
        </p:nvCxnSpPr>
        <p:spPr>
          <a:xfrm>
            <a:off x="4808165" y="1750372"/>
            <a:ext cx="871428" cy="0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92E5CD87-9489-BBF3-FB96-380E26834DAE}"/>
              </a:ext>
            </a:extLst>
          </p:cNvPr>
          <p:cNvSpPr txBox="1"/>
          <p:nvPr/>
        </p:nvSpPr>
        <p:spPr>
          <a:xfrm>
            <a:off x="2344631" y="1296432"/>
            <a:ext cx="992930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dirty="0" smtClean="0">
                <a:latin typeface="맑은 고딕" panose="020B0503020000020004" pitchFamily="50" charset="-127"/>
              </a:rPr>
              <a:t>주거형태 추천</a:t>
            </a:r>
            <a:endParaRPr lang="ko-KR" altLang="en-US" sz="1000" b="1" dirty="0">
              <a:solidFill>
                <a:srgbClr val="00B0F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483C8665-81AB-6C9F-E09A-DF84C251EF62}"/>
              </a:ext>
            </a:extLst>
          </p:cNvPr>
          <p:cNvSpPr/>
          <p:nvPr/>
        </p:nvSpPr>
        <p:spPr>
          <a:xfrm>
            <a:off x="617509" y="1993472"/>
            <a:ext cx="7965869" cy="4467446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66" name="그룹 165">
            <a:extLst>
              <a:ext uri="{FF2B5EF4-FFF2-40B4-BE49-F238E27FC236}">
                <a16:creationId xmlns:a16="http://schemas.microsoft.com/office/drawing/2014/main" id="{4D232BC7-25F6-04E5-6FFF-A868921E942A}"/>
              </a:ext>
            </a:extLst>
          </p:cNvPr>
          <p:cNvGrpSpPr/>
          <p:nvPr/>
        </p:nvGrpSpPr>
        <p:grpSpPr>
          <a:xfrm>
            <a:off x="230718" y="620182"/>
            <a:ext cx="8387238" cy="5977468"/>
            <a:chOff x="230718" y="620182"/>
            <a:chExt cx="8387238" cy="5977468"/>
          </a:xfrm>
        </p:grpSpPr>
        <p:sp>
          <p:nvSpPr>
            <p:cNvPr id="167" name="사각형: 둥근 모서리 166">
              <a:extLst>
                <a:ext uri="{FF2B5EF4-FFF2-40B4-BE49-F238E27FC236}">
                  <a16:creationId xmlns:a16="http://schemas.microsoft.com/office/drawing/2014/main" id="{5FED8420-82A8-5ACD-0B61-E719C8D915E5}"/>
                </a:ext>
              </a:extLst>
            </p:cNvPr>
            <p:cNvSpPr/>
            <p:nvPr/>
          </p:nvSpPr>
          <p:spPr>
            <a:xfrm>
              <a:off x="230718" y="620184"/>
              <a:ext cx="8387238" cy="5977466"/>
            </a:xfrm>
            <a:prstGeom prst="roundRect">
              <a:avLst>
                <a:gd name="adj" fmla="val 0"/>
              </a:avLst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8" name="사각형: 둥근 모서리 167">
              <a:extLst>
                <a:ext uri="{FF2B5EF4-FFF2-40B4-BE49-F238E27FC236}">
                  <a16:creationId xmlns:a16="http://schemas.microsoft.com/office/drawing/2014/main" id="{EB4DF3FF-BC7D-7047-C649-4B572395150D}"/>
                </a:ext>
              </a:extLst>
            </p:cNvPr>
            <p:cNvSpPr/>
            <p:nvPr/>
          </p:nvSpPr>
          <p:spPr>
            <a:xfrm>
              <a:off x="230718" y="620182"/>
              <a:ext cx="8387238" cy="433389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9" name="사각형: 둥근 모서리 168">
              <a:extLst>
                <a:ext uri="{FF2B5EF4-FFF2-40B4-BE49-F238E27FC236}">
                  <a16:creationId xmlns:a16="http://schemas.microsoft.com/office/drawing/2014/main" id="{E622ECEE-B5FE-8566-D213-5C67070F0B63}"/>
                </a:ext>
              </a:extLst>
            </p:cNvPr>
            <p:cNvSpPr/>
            <p:nvPr/>
          </p:nvSpPr>
          <p:spPr>
            <a:xfrm>
              <a:off x="235480" y="630024"/>
              <a:ext cx="1288520" cy="284693"/>
            </a:xfrm>
            <a:prstGeom prst="roundRect">
              <a:avLst>
                <a:gd name="adj" fmla="val 2739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0" name="사각형: 둥근 모서리 169">
              <a:extLst>
                <a:ext uri="{FF2B5EF4-FFF2-40B4-BE49-F238E27FC236}">
                  <a16:creationId xmlns:a16="http://schemas.microsoft.com/office/drawing/2014/main" id="{7085B742-CC11-A3B6-E3D2-84E6FF0257BD}"/>
                </a:ext>
              </a:extLst>
            </p:cNvPr>
            <p:cNvSpPr/>
            <p:nvPr/>
          </p:nvSpPr>
          <p:spPr>
            <a:xfrm>
              <a:off x="235480" y="768878"/>
              <a:ext cx="8377713" cy="284693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1" name="사각형: 둥근 모서리 170">
              <a:extLst>
                <a:ext uri="{FF2B5EF4-FFF2-40B4-BE49-F238E27FC236}">
                  <a16:creationId xmlns:a16="http://schemas.microsoft.com/office/drawing/2014/main" id="{533F0006-C7F5-7434-E0BD-B03D15E2C599}"/>
                </a:ext>
              </a:extLst>
            </p:cNvPr>
            <p:cNvSpPr/>
            <p:nvPr/>
          </p:nvSpPr>
          <p:spPr>
            <a:xfrm>
              <a:off x="1058333" y="830370"/>
              <a:ext cx="7196667" cy="15377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72" name="그림 171">
              <a:extLst>
                <a:ext uri="{FF2B5EF4-FFF2-40B4-BE49-F238E27FC236}">
                  <a16:creationId xmlns:a16="http://schemas.microsoft.com/office/drawing/2014/main" id="{A4B0A437-AB88-2549-022F-90BD904C8CC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374202" y="851474"/>
              <a:ext cx="112554" cy="112554"/>
            </a:xfrm>
            <a:prstGeom prst="rect">
              <a:avLst/>
            </a:prstGeom>
          </p:spPr>
        </p:pic>
        <p:pic>
          <p:nvPicPr>
            <p:cNvPr id="173" name="그림 172">
              <a:extLst>
                <a:ext uri="{FF2B5EF4-FFF2-40B4-BE49-F238E27FC236}">
                  <a16:creationId xmlns:a16="http://schemas.microsoft.com/office/drawing/2014/main" id="{3C64451F-E54B-FA9F-6FEF-24D53DBBDC5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5674" y="846765"/>
              <a:ext cx="120709" cy="120709"/>
            </a:xfrm>
            <a:prstGeom prst="rect">
              <a:avLst/>
            </a:prstGeom>
          </p:spPr>
        </p:pic>
        <p:pic>
          <p:nvPicPr>
            <p:cNvPr id="174" name="그림 173">
              <a:extLst>
                <a:ext uri="{FF2B5EF4-FFF2-40B4-BE49-F238E27FC236}">
                  <a16:creationId xmlns:a16="http://schemas.microsoft.com/office/drawing/2014/main" id="{36DDF21B-5DF2-99A2-6620-3B7B522339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5301" y="846765"/>
              <a:ext cx="120709" cy="120709"/>
            </a:xfrm>
            <a:prstGeom prst="rect">
              <a:avLst/>
            </a:prstGeom>
          </p:spPr>
        </p:pic>
        <p:pic>
          <p:nvPicPr>
            <p:cNvPr id="175" name="그림 174">
              <a:extLst>
                <a:ext uri="{FF2B5EF4-FFF2-40B4-BE49-F238E27FC236}">
                  <a16:creationId xmlns:a16="http://schemas.microsoft.com/office/drawing/2014/main" id="{D4DF128D-6EA2-3388-43B8-3E492AC3310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8490296" y="648251"/>
              <a:ext cx="93085" cy="93085"/>
            </a:xfrm>
            <a:prstGeom prst="rect">
              <a:avLst/>
            </a:prstGeom>
          </p:spPr>
        </p:pic>
        <p:grpSp>
          <p:nvGrpSpPr>
            <p:cNvPr id="176" name="그룹 175">
              <a:extLst>
                <a:ext uri="{FF2B5EF4-FFF2-40B4-BE49-F238E27FC236}">
                  <a16:creationId xmlns:a16="http://schemas.microsoft.com/office/drawing/2014/main" id="{F777B049-6266-E3B6-D7D4-408F77476218}"/>
                </a:ext>
              </a:extLst>
            </p:cNvPr>
            <p:cNvGrpSpPr/>
            <p:nvPr/>
          </p:nvGrpSpPr>
          <p:grpSpPr>
            <a:xfrm>
              <a:off x="8361246" y="664335"/>
              <a:ext cx="60986" cy="60915"/>
              <a:chOff x="9070180" y="1315434"/>
              <a:chExt cx="60986" cy="60915"/>
            </a:xfrm>
          </p:grpSpPr>
          <p:sp>
            <p:nvSpPr>
              <p:cNvPr id="178" name="직사각형 177">
                <a:extLst>
                  <a:ext uri="{FF2B5EF4-FFF2-40B4-BE49-F238E27FC236}">
                    <a16:creationId xmlns:a16="http://schemas.microsoft.com/office/drawing/2014/main" id="{DD92E0CA-8102-E6D3-5E03-3213741732E4}"/>
                  </a:ext>
                </a:extLst>
              </p:cNvPr>
              <p:cNvSpPr/>
              <p:nvPr/>
            </p:nvSpPr>
            <p:spPr>
              <a:xfrm>
                <a:off x="9082042" y="1315434"/>
                <a:ext cx="49124" cy="50488"/>
              </a:xfrm>
              <a:prstGeom prst="rect">
                <a:avLst/>
              </a:prstGeom>
              <a:solidFill>
                <a:srgbClr val="D9D9D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9" name="직사각형 178">
                <a:extLst>
                  <a:ext uri="{FF2B5EF4-FFF2-40B4-BE49-F238E27FC236}">
                    <a16:creationId xmlns:a16="http://schemas.microsoft.com/office/drawing/2014/main" id="{0E7FC969-21DA-CD7C-C0F1-E491A74D83DA}"/>
                  </a:ext>
                </a:extLst>
              </p:cNvPr>
              <p:cNvSpPr/>
              <p:nvPr/>
            </p:nvSpPr>
            <p:spPr>
              <a:xfrm>
                <a:off x="9070180" y="1325861"/>
                <a:ext cx="49124" cy="50488"/>
              </a:xfrm>
              <a:prstGeom prst="rect">
                <a:avLst/>
              </a:prstGeom>
              <a:solidFill>
                <a:srgbClr val="D9D9D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cxnSp>
          <p:nvCxnSpPr>
            <p:cNvPr id="177" name="직선 연결선 176">
              <a:extLst>
                <a:ext uri="{FF2B5EF4-FFF2-40B4-BE49-F238E27FC236}">
                  <a16:creationId xmlns:a16="http://schemas.microsoft.com/office/drawing/2014/main" id="{7D1D1107-C7D6-D002-5895-B1E48B8AE69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202085" y="695319"/>
              <a:ext cx="63500" cy="0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타원 43">
            <a:extLst>
              <a:ext uri="{FF2B5EF4-FFF2-40B4-BE49-F238E27FC236}">
                <a16:creationId xmlns:a16="http://schemas.microsoft.com/office/drawing/2014/main" id="{19D7A1BE-083E-A55A-1CFC-40607BCB58C6}"/>
              </a:ext>
            </a:extLst>
          </p:cNvPr>
          <p:cNvSpPr/>
          <p:nvPr/>
        </p:nvSpPr>
        <p:spPr>
          <a:xfrm>
            <a:off x="6837812" y="1615957"/>
            <a:ext cx="241650" cy="24165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FACFFD5D-8DB4-6399-46CA-E3381BCEF4D6}"/>
              </a:ext>
            </a:extLst>
          </p:cNvPr>
          <p:cNvSpPr/>
          <p:nvPr/>
        </p:nvSpPr>
        <p:spPr>
          <a:xfrm>
            <a:off x="4600443" y="1050983"/>
            <a:ext cx="241650" cy="24165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4" name="그룹 103"/>
          <p:cNvGrpSpPr/>
          <p:nvPr/>
        </p:nvGrpSpPr>
        <p:grpSpPr>
          <a:xfrm>
            <a:off x="2183316" y="2493120"/>
            <a:ext cx="4482041" cy="3660933"/>
            <a:chOff x="3629025" y="1481137"/>
            <a:chExt cx="4933950" cy="3895725"/>
          </a:xfrm>
        </p:grpSpPr>
        <p:pic>
          <p:nvPicPr>
            <p:cNvPr id="105" name="그림 104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629025" y="1481137"/>
              <a:ext cx="4933950" cy="3895725"/>
            </a:xfrm>
            <a:prstGeom prst="rect">
              <a:avLst/>
            </a:prstGeom>
          </p:spPr>
        </p:pic>
        <p:sp>
          <p:nvSpPr>
            <p:cNvPr id="107" name="사각형 설명선 106"/>
            <p:cNvSpPr/>
            <p:nvPr/>
          </p:nvSpPr>
          <p:spPr>
            <a:xfrm>
              <a:off x="4049486" y="2003592"/>
              <a:ext cx="910046" cy="726545"/>
            </a:xfrm>
            <a:prstGeom prst="wedgeRectCallout">
              <a:avLst>
                <a:gd name="adj1" fmla="val 92511"/>
                <a:gd name="adj2" fmla="val 154385"/>
              </a:avLst>
            </a:prstGeom>
            <a:solidFill>
              <a:schemeClr val="accent1">
                <a:lumMod val="60000"/>
                <a:lumOff val="40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휴먼둥근헤드라인" panose="02030504000101010101" pitchFamily="18" charset="-127"/>
                  <a:ea typeface="휴먼둥근헤드라인" panose="02030504000101010101" pitchFamily="18" charset="-127"/>
                </a:rPr>
                <a:t>50:1 </a:t>
              </a:r>
            </a:p>
            <a:p>
              <a:pPr algn="ctr"/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endParaRPr>
            </a:p>
          </p:txBody>
        </p:sp>
      </p:grpSp>
      <p:sp>
        <p:nvSpPr>
          <p:cNvPr id="45" name="타원 44">
            <a:extLst>
              <a:ext uri="{FF2B5EF4-FFF2-40B4-BE49-F238E27FC236}">
                <a16:creationId xmlns:a16="http://schemas.microsoft.com/office/drawing/2014/main" id="{F23109FC-D07F-DA3E-A104-A810AFB946A5}"/>
              </a:ext>
            </a:extLst>
          </p:cNvPr>
          <p:cNvSpPr/>
          <p:nvPr/>
        </p:nvSpPr>
        <p:spPr>
          <a:xfrm>
            <a:off x="3611107" y="4236499"/>
            <a:ext cx="249764" cy="24165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5" name="타원 114">
            <a:extLst>
              <a:ext uri="{FF2B5EF4-FFF2-40B4-BE49-F238E27FC236}">
                <a16:creationId xmlns:a16="http://schemas.microsoft.com/office/drawing/2014/main" id="{F23109FC-D07F-DA3E-A104-A810AFB946A5}"/>
              </a:ext>
            </a:extLst>
          </p:cNvPr>
          <p:cNvSpPr/>
          <p:nvPr/>
        </p:nvSpPr>
        <p:spPr>
          <a:xfrm>
            <a:off x="735562" y="3158233"/>
            <a:ext cx="249764" cy="24165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6" name="그림 4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06488" y="2000474"/>
            <a:ext cx="180975" cy="4457700"/>
          </a:xfrm>
          <a:prstGeom prst="rect">
            <a:avLst/>
          </a:prstGeom>
        </p:spPr>
      </p:pic>
      <p:sp>
        <p:nvSpPr>
          <p:cNvPr id="54" name="TextBox 53"/>
          <p:cNvSpPr txBox="1"/>
          <p:nvPr/>
        </p:nvSpPr>
        <p:spPr>
          <a:xfrm>
            <a:off x="2457067" y="2084260"/>
            <a:ext cx="4286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rgbClr val="085DC4"/>
                </a:solidFill>
              </a:rPr>
              <a:t>청년 임대주택 지역별 최종 예측 경쟁률</a:t>
            </a:r>
            <a:endParaRPr lang="ko-KR" altLang="en-US" b="1" dirty="0">
              <a:solidFill>
                <a:srgbClr val="085DC4"/>
              </a:solidFill>
            </a:endParaRPr>
          </a:p>
        </p:txBody>
      </p:sp>
      <p:sp>
        <p:nvSpPr>
          <p:cNvPr id="119" name="타원 118">
            <a:extLst>
              <a:ext uri="{FF2B5EF4-FFF2-40B4-BE49-F238E27FC236}">
                <a16:creationId xmlns:a16="http://schemas.microsoft.com/office/drawing/2014/main" id="{F23109FC-D07F-DA3E-A104-A810AFB946A5}"/>
              </a:ext>
            </a:extLst>
          </p:cNvPr>
          <p:cNvSpPr/>
          <p:nvPr/>
        </p:nvSpPr>
        <p:spPr>
          <a:xfrm>
            <a:off x="2377320" y="2006141"/>
            <a:ext cx="249764" cy="24165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664592" y="3374572"/>
            <a:ext cx="120709" cy="130628"/>
          </a:xfrm>
          <a:prstGeom prst="ellipse">
            <a:avLst/>
          </a:prstGeom>
          <a:solidFill>
            <a:srgbClr val="085DC4"/>
          </a:solidFill>
          <a:ln>
            <a:solidFill>
              <a:srgbClr val="20386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타원 55"/>
          <p:cNvSpPr/>
          <p:nvPr/>
        </p:nvSpPr>
        <p:spPr>
          <a:xfrm>
            <a:off x="660295" y="3536216"/>
            <a:ext cx="120709" cy="130628"/>
          </a:xfrm>
          <a:prstGeom prst="ellipse">
            <a:avLst/>
          </a:prstGeom>
          <a:solidFill>
            <a:srgbClr val="E7E6E6"/>
          </a:solidFill>
          <a:ln>
            <a:solidFill>
              <a:srgbClr val="E7E6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타원 64"/>
          <p:cNvSpPr/>
          <p:nvPr/>
        </p:nvSpPr>
        <p:spPr>
          <a:xfrm>
            <a:off x="660295" y="3688637"/>
            <a:ext cx="120709" cy="130628"/>
          </a:xfrm>
          <a:prstGeom prst="ellipse">
            <a:avLst/>
          </a:prstGeom>
          <a:solidFill>
            <a:srgbClr val="E7E6E6"/>
          </a:solidFill>
          <a:ln>
            <a:solidFill>
              <a:srgbClr val="E7E6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타원 66"/>
          <p:cNvSpPr/>
          <p:nvPr/>
        </p:nvSpPr>
        <p:spPr>
          <a:xfrm>
            <a:off x="660294" y="3836995"/>
            <a:ext cx="120709" cy="130628"/>
          </a:xfrm>
          <a:prstGeom prst="ellipse">
            <a:avLst/>
          </a:prstGeom>
          <a:solidFill>
            <a:srgbClr val="E7E6E6"/>
          </a:solidFill>
          <a:ln>
            <a:solidFill>
              <a:srgbClr val="E7E6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타원 67"/>
          <p:cNvSpPr/>
          <p:nvPr/>
        </p:nvSpPr>
        <p:spPr>
          <a:xfrm>
            <a:off x="660293" y="3989556"/>
            <a:ext cx="120709" cy="130628"/>
          </a:xfrm>
          <a:prstGeom prst="ellipse">
            <a:avLst/>
          </a:prstGeom>
          <a:solidFill>
            <a:srgbClr val="E7E6E6"/>
          </a:solidFill>
          <a:ln>
            <a:solidFill>
              <a:srgbClr val="E7E6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88163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직사각형 63">
            <a:extLst>
              <a:ext uri="{FF2B5EF4-FFF2-40B4-BE49-F238E27FC236}">
                <a16:creationId xmlns:a16="http://schemas.microsoft.com/office/drawing/2014/main" id="{6FE94CC6-0401-AC97-811A-7EFDA8301C36}"/>
              </a:ext>
            </a:extLst>
          </p:cNvPr>
          <p:cNvSpPr/>
          <p:nvPr/>
        </p:nvSpPr>
        <p:spPr>
          <a:xfrm>
            <a:off x="239513" y="1784336"/>
            <a:ext cx="8370273" cy="4813312"/>
          </a:xfrm>
          <a:prstGeom prst="rect">
            <a:avLst/>
          </a:prstGeom>
          <a:solidFill>
            <a:srgbClr val="F2F2F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0136E8A3-915B-41F7-7AC4-BFC79F876046}"/>
              </a:ext>
            </a:extLst>
          </p:cNvPr>
          <p:cNvGrpSpPr/>
          <p:nvPr/>
        </p:nvGrpSpPr>
        <p:grpSpPr>
          <a:xfrm>
            <a:off x="7867321" y="1334315"/>
            <a:ext cx="437215" cy="169277"/>
            <a:chOff x="7556171" y="1342374"/>
            <a:chExt cx="437215" cy="169277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E59C9328-B33B-91BA-5FE2-6851E3800CFB}"/>
                </a:ext>
              </a:extLst>
            </p:cNvPr>
            <p:cNvSpPr/>
            <p:nvPr/>
          </p:nvSpPr>
          <p:spPr>
            <a:xfrm>
              <a:off x="7604714" y="1369252"/>
              <a:ext cx="340131" cy="115522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00" dirty="0"/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00FCAE1E-1809-CBCB-5B2C-F761F27B92FF}"/>
                </a:ext>
              </a:extLst>
            </p:cNvPr>
            <p:cNvSpPr txBox="1"/>
            <p:nvPr/>
          </p:nvSpPr>
          <p:spPr>
            <a:xfrm>
              <a:off x="7556171" y="1342374"/>
              <a:ext cx="437215" cy="1692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ko-KR" altLang="en-US" sz="500" b="1">
                  <a:solidFill>
                    <a:srgbClr val="00B0F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회원가입</a:t>
              </a:r>
              <a:r>
                <a:rPr lang="ko-KR" altLang="en-US" sz="500">
                  <a:solidFill>
                    <a:srgbClr val="00B0F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endParaRPr lang="ko-KR" altLang="en-US" sz="500" dirty="0">
                <a:solidFill>
                  <a:srgbClr val="00B0F0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D988D3F3-EA7E-BEC9-17E8-E183BDB99312}"/>
              </a:ext>
            </a:extLst>
          </p:cNvPr>
          <p:cNvGrpSpPr/>
          <p:nvPr/>
        </p:nvGrpSpPr>
        <p:grpSpPr>
          <a:xfrm>
            <a:off x="7503095" y="1334315"/>
            <a:ext cx="388497" cy="169277"/>
            <a:chOff x="7139232" y="1342374"/>
            <a:chExt cx="388497" cy="169277"/>
          </a:xfrm>
        </p:grpSpPr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6EB5117E-C412-F8CD-5CF5-54E0032D0169}"/>
                </a:ext>
              </a:extLst>
            </p:cNvPr>
            <p:cNvSpPr/>
            <p:nvPr/>
          </p:nvSpPr>
          <p:spPr>
            <a:xfrm>
              <a:off x="7163416" y="1369252"/>
              <a:ext cx="340131" cy="115522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00" dirty="0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2C5D3C34-8644-287A-439E-F52E97EE9EB7}"/>
                </a:ext>
              </a:extLst>
            </p:cNvPr>
            <p:cNvSpPr txBox="1"/>
            <p:nvPr/>
          </p:nvSpPr>
          <p:spPr>
            <a:xfrm>
              <a:off x="7139232" y="1342374"/>
              <a:ext cx="388497" cy="1692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ko-KR" altLang="en-US" sz="50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로그인</a:t>
              </a:r>
              <a:r>
                <a:rPr lang="ko-KR" altLang="en-US" sz="5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</a:p>
          </p:txBody>
        </p:sp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A8CC3927-00DD-9394-FAB7-C10B1CA99C11}"/>
              </a:ext>
            </a:extLst>
          </p:cNvPr>
          <p:cNvSpPr/>
          <p:nvPr/>
        </p:nvSpPr>
        <p:spPr>
          <a:xfrm>
            <a:off x="155575" y="188913"/>
            <a:ext cx="11880850" cy="6480175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A23A08F-825C-9320-E52E-E536D65E5766}"/>
              </a:ext>
            </a:extLst>
          </p:cNvPr>
          <p:cNvSpPr/>
          <p:nvPr/>
        </p:nvSpPr>
        <p:spPr>
          <a:xfrm>
            <a:off x="155575" y="188913"/>
            <a:ext cx="1082674" cy="35718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이름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5BB2D8C-1AD8-8B7D-9700-F4B28A8753C2}"/>
              </a:ext>
            </a:extLst>
          </p:cNvPr>
          <p:cNvSpPr/>
          <p:nvPr/>
        </p:nvSpPr>
        <p:spPr>
          <a:xfrm>
            <a:off x="1238249" y="188913"/>
            <a:ext cx="1976966" cy="35718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경쟁률 예측 페이지</a:t>
            </a:r>
            <a:endParaRPr lang="ko-KR" altLang="en-US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1971139-C2AD-1CC0-7C36-9E8D5A5D7631}"/>
              </a:ext>
            </a:extLst>
          </p:cNvPr>
          <p:cNvSpPr/>
          <p:nvPr/>
        </p:nvSpPr>
        <p:spPr>
          <a:xfrm>
            <a:off x="3215215" y="188910"/>
            <a:ext cx="1079500" cy="35718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경로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48EF099-43A9-81CF-4536-07F4E6E09825}"/>
              </a:ext>
            </a:extLst>
          </p:cNvPr>
          <p:cNvSpPr/>
          <p:nvPr/>
        </p:nvSpPr>
        <p:spPr>
          <a:xfrm>
            <a:off x="4294715" y="188913"/>
            <a:ext cx="3432124" cy="35718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메인 </a:t>
            </a:r>
            <a:r>
              <a:rPr lang="ko-KR" altLang="en-US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페이지 </a:t>
            </a:r>
            <a:r>
              <a:rPr lang="en-US" altLang="ko-KR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&gt; </a:t>
            </a:r>
            <a:r>
              <a:rPr lang="ko-KR" altLang="en-US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임대주택정보</a:t>
            </a:r>
            <a:r>
              <a:rPr lang="en-US" altLang="ko-KR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&gt; </a:t>
            </a:r>
            <a:r>
              <a:rPr lang="ko-KR" altLang="en-US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경쟁률 예측</a:t>
            </a:r>
            <a:endParaRPr lang="ko-KR" altLang="en-US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2574F1D-CD5C-C77E-18D6-06A050164C84}"/>
              </a:ext>
            </a:extLst>
          </p:cNvPr>
          <p:cNvSpPr/>
          <p:nvPr/>
        </p:nvSpPr>
        <p:spPr>
          <a:xfrm>
            <a:off x="8617955" y="188913"/>
            <a:ext cx="1450128" cy="35718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</a:t>
            </a:r>
            <a:endParaRPr lang="ko-KR" altLang="en-US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205B277-F43A-20D1-3AB3-4F078ECCC5DA}"/>
              </a:ext>
            </a:extLst>
          </p:cNvPr>
          <p:cNvSpPr/>
          <p:nvPr/>
        </p:nvSpPr>
        <p:spPr>
          <a:xfrm>
            <a:off x="7726284" y="188913"/>
            <a:ext cx="893339" cy="35718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</a:t>
            </a:r>
            <a:r>
              <a:rPr lang="en-US" altLang="ko-KR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ID</a:t>
            </a:r>
            <a:endParaRPr lang="ko-KR" altLang="en-US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57606B4-C881-4C11-773E-3D29B32236D0}"/>
              </a:ext>
            </a:extLst>
          </p:cNvPr>
          <p:cNvSpPr/>
          <p:nvPr/>
        </p:nvSpPr>
        <p:spPr>
          <a:xfrm>
            <a:off x="10067527" y="188912"/>
            <a:ext cx="893339" cy="35718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작성일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19EFF2E0-6D39-253B-356D-3F4D46E6989A}"/>
              </a:ext>
            </a:extLst>
          </p:cNvPr>
          <p:cNvSpPr/>
          <p:nvPr/>
        </p:nvSpPr>
        <p:spPr>
          <a:xfrm>
            <a:off x="10960311" y="188909"/>
            <a:ext cx="1076114" cy="35718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2023/05/30</a:t>
            </a:r>
            <a:endParaRPr lang="ko-KR" altLang="en-US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49" name="표 49">
            <a:extLst>
              <a:ext uri="{FF2B5EF4-FFF2-40B4-BE49-F238E27FC236}">
                <a16:creationId xmlns:a16="http://schemas.microsoft.com/office/drawing/2014/main" id="{49C47C07-ECF0-1C34-AE7D-AF06A29150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9339105"/>
              </p:ext>
            </p:extLst>
          </p:nvPr>
        </p:nvGraphicFramePr>
        <p:xfrm>
          <a:off x="8693098" y="618380"/>
          <a:ext cx="3263422" cy="20438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0034">
                  <a:extLst>
                    <a:ext uri="{9D8B030D-6E8A-4147-A177-3AD203B41FA5}">
                      <a16:colId xmlns:a16="http://schemas.microsoft.com/office/drawing/2014/main" val="3518943254"/>
                    </a:ext>
                  </a:extLst>
                </a:gridCol>
                <a:gridCol w="2973388">
                  <a:extLst>
                    <a:ext uri="{9D8B030D-6E8A-4147-A177-3AD203B41FA5}">
                      <a16:colId xmlns:a16="http://schemas.microsoft.com/office/drawing/2014/main" val="1027230360"/>
                    </a:ext>
                  </a:extLst>
                </a:gridCol>
              </a:tblGrid>
              <a:tr h="323429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Description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81896397"/>
                  </a:ext>
                </a:extLst>
              </a:tr>
              <a:tr h="3234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스크롤 다운으로 페이지 전환</a:t>
                      </a:r>
                      <a:endParaRPr lang="en-US" altLang="ko-KR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0191825"/>
                  </a:ext>
                </a:extLst>
              </a:tr>
              <a:tr h="3234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제목 표시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3334979"/>
                  </a:ext>
                </a:extLst>
              </a:tr>
              <a:tr h="3234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막대그래프로 최근 </a:t>
                      </a:r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3</a:t>
                      </a:r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개년 최종 경쟁률 </a:t>
                      </a:r>
                      <a:endParaRPr lang="en-US" altLang="ko-KR" sz="1100" dirty="0" smtClean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+mn-ea"/>
                      </a:endParaRPr>
                    </a:p>
                    <a:p>
                      <a:pPr algn="l"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top5 </a:t>
                      </a:r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지역과 경쟁률 표시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2392877"/>
                  </a:ext>
                </a:extLst>
              </a:tr>
              <a:tr h="3234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1000679"/>
                  </a:ext>
                </a:extLst>
              </a:tr>
              <a:tr h="3234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3242296"/>
                  </a:ext>
                </a:extLst>
              </a:tr>
            </a:tbl>
          </a:graphicData>
        </a:graphic>
      </p:graphicFrame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F1A95EB-558E-7723-ED35-0CD0B1698F95}"/>
              </a:ext>
            </a:extLst>
          </p:cNvPr>
          <p:cNvCxnSpPr>
            <a:cxnSpLocks/>
          </p:cNvCxnSpPr>
          <p:nvPr/>
        </p:nvCxnSpPr>
        <p:spPr>
          <a:xfrm>
            <a:off x="230718" y="1773345"/>
            <a:ext cx="8386232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78B8A605-05DD-3195-A26C-4EC07C14B7A2}"/>
              </a:ext>
            </a:extLst>
          </p:cNvPr>
          <p:cNvSpPr txBox="1"/>
          <p:nvPr/>
        </p:nvSpPr>
        <p:spPr>
          <a:xfrm>
            <a:off x="3637567" y="1296432"/>
            <a:ext cx="874876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식생활 정보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D43787B-7038-0921-BFAA-28AE54A1CD41}"/>
              </a:ext>
            </a:extLst>
          </p:cNvPr>
          <p:cNvSpPr txBox="1"/>
          <p:nvPr/>
        </p:nvSpPr>
        <p:spPr>
          <a:xfrm>
            <a:off x="4711130" y="1295754"/>
            <a:ext cx="10941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b="1" dirty="0" smtClean="0">
                <a:solidFill>
                  <a:srgbClr val="00B0F0"/>
                </a:solidFill>
                <a:latin typeface="맑은 고딕" panose="020B0503020000020004" pitchFamily="50" charset="-127"/>
              </a:rPr>
              <a:t>임대주택 정보</a:t>
            </a:r>
            <a:endParaRPr lang="ko-KR" altLang="en-US" sz="1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578AE72-1B84-1822-1B9E-432A4AE1C92C}"/>
              </a:ext>
            </a:extLst>
          </p:cNvPr>
          <p:cNvSpPr txBox="1"/>
          <p:nvPr/>
        </p:nvSpPr>
        <p:spPr>
          <a:xfrm>
            <a:off x="5975315" y="1296432"/>
            <a:ext cx="741815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알림 마당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E77B5D5-F49C-C15C-62F9-21B5E3322646}"/>
              </a:ext>
            </a:extLst>
          </p:cNvPr>
          <p:cNvSpPr txBox="1"/>
          <p:nvPr/>
        </p:nvSpPr>
        <p:spPr>
          <a:xfrm>
            <a:off x="5012309" y="1791076"/>
            <a:ext cx="348932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600" dirty="0"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HOME &gt; </a:t>
            </a:r>
            <a:r>
              <a:rPr lang="ko-KR" altLang="en-US" sz="6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임대주택 정보 </a:t>
            </a:r>
            <a:r>
              <a:rPr lang="en-US" altLang="ko-KR" sz="600" dirty="0"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&gt; </a:t>
            </a:r>
            <a:r>
              <a:rPr lang="ko-KR" altLang="en-US" sz="6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경쟁률 예측</a:t>
            </a:r>
            <a:r>
              <a:rPr lang="en-US" altLang="ko-KR" sz="6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 </a:t>
            </a:r>
            <a:endParaRPr lang="ko-KR" altLang="en-US" sz="600" dirty="0">
              <a:latin typeface="맑은 고딕" panose="020B0503020000020004" pitchFamily="50" charset="-127"/>
              <a:ea typeface="맑은 고딕" panose="020B0503020000020004" pitchFamily="50" charset="-127"/>
              <a:cs typeface="맑은 고딕 Semilight" panose="020B0502040204020203" pitchFamily="50" charset="-127"/>
            </a:endParaRPr>
          </a:p>
        </p:txBody>
      </p:sp>
      <p:cxnSp>
        <p:nvCxnSpPr>
          <p:cNvPr id="50" name="직선 연결선 49">
            <a:extLst>
              <a:ext uri="{FF2B5EF4-FFF2-40B4-BE49-F238E27FC236}">
                <a16:creationId xmlns:a16="http://schemas.microsoft.com/office/drawing/2014/main" id="{0729B8C9-2D47-44B2-DCEC-3964720E144D}"/>
              </a:ext>
            </a:extLst>
          </p:cNvPr>
          <p:cNvCxnSpPr>
            <a:cxnSpLocks/>
          </p:cNvCxnSpPr>
          <p:nvPr/>
        </p:nvCxnSpPr>
        <p:spPr>
          <a:xfrm>
            <a:off x="4808165" y="1750372"/>
            <a:ext cx="871428" cy="0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92E5CD87-9489-BBF3-FB96-380E26834DAE}"/>
              </a:ext>
            </a:extLst>
          </p:cNvPr>
          <p:cNvSpPr txBox="1"/>
          <p:nvPr/>
        </p:nvSpPr>
        <p:spPr>
          <a:xfrm>
            <a:off x="2344631" y="1296432"/>
            <a:ext cx="992930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dirty="0" smtClean="0">
                <a:latin typeface="맑은 고딕" panose="020B0503020000020004" pitchFamily="50" charset="-127"/>
              </a:rPr>
              <a:t>주거형태 추천</a:t>
            </a:r>
            <a:endParaRPr lang="ko-KR" altLang="en-US" sz="1000" b="1" dirty="0">
              <a:solidFill>
                <a:srgbClr val="00B0F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483C8665-81AB-6C9F-E09A-DF84C251EF62}"/>
              </a:ext>
            </a:extLst>
          </p:cNvPr>
          <p:cNvSpPr/>
          <p:nvPr/>
        </p:nvSpPr>
        <p:spPr>
          <a:xfrm>
            <a:off x="575674" y="2000474"/>
            <a:ext cx="7965869" cy="4467446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66" name="그룹 165">
            <a:extLst>
              <a:ext uri="{FF2B5EF4-FFF2-40B4-BE49-F238E27FC236}">
                <a16:creationId xmlns:a16="http://schemas.microsoft.com/office/drawing/2014/main" id="{4D232BC7-25F6-04E5-6FFF-A868921E942A}"/>
              </a:ext>
            </a:extLst>
          </p:cNvPr>
          <p:cNvGrpSpPr/>
          <p:nvPr/>
        </p:nvGrpSpPr>
        <p:grpSpPr>
          <a:xfrm>
            <a:off x="230718" y="620182"/>
            <a:ext cx="8387238" cy="5977468"/>
            <a:chOff x="230718" y="620182"/>
            <a:chExt cx="8387238" cy="5977468"/>
          </a:xfrm>
        </p:grpSpPr>
        <p:sp>
          <p:nvSpPr>
            <p:cNvPr id="167" name="사각형: 둥근 모서리 166">
              <a:extLst>
                <a:ext uri="{FF2B5EF4-FFF2-40B4-BE49-F238E27FC236}">
                  <a16:creationId xmlns:a16="http://schemas.microsoft.com/office/drawing/2014/main" id="{5FED8420-82A8-5ACD-0B61-E719C8D915E5}"/>
                </a:ext>
              </a:extLst>
            </p:cNvPr>
            <p:cNvSpPr/>
            <p:nvPr/>
          </p:nvSpPr>
          <p:spPr>
            <a:xfrm>
              <a:off x="230718" y="620184"/>
              <a:ext cx="8387238" cy="5977466"/>
            </a:xfrm>
            <a:prstGeom prst="roundRect">
              <a:avLst>
                <a:gd name="adj" fmla="val 0"/>
              </a:avLst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8" name="사각형: 둥근 모서리 167">
              <a:extLst>
                <a:ext uri="{FF2B5EF4-FFF2-40B4-BE49-F238E27FC236}">
                  <a16:creationId xmlns:a16="http://schemas.microsoft.com/office/drawing/2014/main" id="{EB4DF3FF-BC7D-7047-C649-4B572395150D}"/>
                </a:ext>
              </a:extLst>
            </p:cNvPr>
            <p:cNvSpPr/>
            <p:nvPr/>
          </p:nvSpPr>
          <p:spPr>
            <a:xfrm>
              <a:off x="230718" y="620182"/>
              <a:ext cx="8387238" cy="433389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9" name="사각형: 둥근 모서리 168">
              <a:extLst>
                <a:ext uri="{FF2B5EF4-FFF2-40B4-BE49-F238E27FC236}">
                  <a16:creationId xmlns:a16="http://schemas.microsoft.com/office/drawing/2014/main" id="{E622ECEE-B5FE-8566-D213-5C67070F0B63}"/>
                </a:ext>
              </a:extLst>
            </p:cNvPr>
            <p:cNvSpPr/>
            <p:nvPr/>
          </p:nvSpPr>
          <p:spPr>
            <a:xfrm>
              <a:off x="235480" y="630024"/>
              <a:ext cx="1288520" cy="284693"/>
            </a:xfrm>
            <a:prstGeom prst="roundRect">
              <a:avLst>
                <a:gd name="adj" fmla="val 2739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0" name="사각형: 둥근 모서리 169">
              <a:extLst>
                <a:ext uri="{FF2B5EF4-FFF2-40B4-BE49-F238E27FC236}">
                  <a16:creationId xmlns:a16="http://schemas.microsoft.com/office/drawing/2014/main" id="{7085B742-CC11-A3B6-E3D2-84E6FF0257BD}"/>
                </a:ext>
              </a:extLst>
            </p:cNvPr>
            <p:cNvSpPr/>
            <p:nvPr/>
          </p:nvSpPr>
          <p:spPr>
            <a:xfrm>
              <a:off x="235480" y="768878"/>
              <a:ext cx="8377713" cy="284693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1" name="사각형: 둥근 모서리 170">
              <a:extLst>
                <a:ext uri="{FF2B5EF4-FFF2-40B4-BE49-F238E27FC236}">
                  <a16:creationId xmlns:a16="http://schemas.microsoft.com/office/drawing/2014/main" id="{533F0006-C7F5-7434-E0BD-B03D15E2C599}"/>
                </a:ext>
              </a:extLst>
            </p:cNvPr>
            <p:cNvSpPr/>
            <p:nvPr/>
          </p:nvSpPr>
          <p:spPr>
            <a:xfrm>
              <a:off x="1058333" y="830370"/>
              <a:ext cx="7196667" cy="15377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72" name="그림 171">
              <a:extLst>
                <a:ext uri="{FF2B5EF4-FFF2-40B4-BE49-F238E27FC236}">
                  <a16:creationId xmlns:a16="http://schemas.microsoft.com/office/drawing/2014/main" id="{A4B0A437-AB88-2549-022F-90BD904C8CC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374202" y="851474"/>
              <a:ext cx="112554" cy="112554"/>
            </a:xfrm>
            <a:prstGeom prst="rect">
              <a:avLst/>
            </a:prstGeom>
          </p:spPr>
        </p:pic>
        <p:pic>
          <p:nvPicPr>
            <p:cNvPr id="173" name="그림 172">
              <a:extLst>
                <a:ext uri="{FF2B5EF4-FFF2-40B4-BE49-F238E27FC236}">
                  <a16:creationId xmlns:a16="http://schemas.microsoft.com/office/drawing/2014/main" id="{3C64451F-E54B-FA9F-6FEF-24D53DBBDC5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5674" y="846765"/>
              <a:ext cx="120709" cy="120709"/>
            </a:xfrm>
            <a:prstGeom prst="rect">
              <a:avLst/>
            </a:prstGeom>
          </p:spPr>
        </p:pic>
        <p:pic>
          <p:nvPicPr>
            <p:cNvPr id="174" name="그림 173">
              <a:extLst>
                <a:ext uri="{FF2B5EF4-FFF2-40B4-BE49-F238E27FC236}">
                  <a16:creationId xmlns:a16="http://schemas.microsoft.com/office/drawing/2014/main" id="{36DDF21B-5DF2-99A2-6620-3B7B522339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5301" y="846765"/>
              <a:ext cx="120709" cy="120709"/>
            </a:xfrm>
            <a:prstGeom prst="rect">
              <a:avLst/>
            </a:prstGeom>
          </p:spPr>
        </p:pic>
        <p:pic>
          <p:nvPicPr>
            <p:cNvPr id="175" name="그림 174">
              <a:extLst>
                <a:ext uri="{FF2B5EF4-FFF2-40B4-BE49-F238E27FC236}">
                  <a16:creationId xmlns:a16="http://schemas.microsoft.com/office/drawing/2014/main" id="{D4DF128D-6EA2-3388-43B8-3E492AC3310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8490296" y="648251"/>
              <a:ext cx="93085" cy="93085"/>
            </a:xfrm>
            <a:prstGeom prst="rect">
              <a:avLst/>
            </a:prstGeom>
          </p:spPr>
        </p:pic>
        <p:grpSp>
          <p:nvGrpSpPr>
            <p:cNvPr id="176" name="그룹 175">
              <a:extLst>
                <a:ext uri="{FF2B5EF4-FFF2-40B4-BE49-F238E27FC236}">
                  <a16:creationId xmlns:a16="http://schemas.microsoft.com/office/drawing/2014/main" id="{F777B049-6266-E3B6-D7D4-408F77476218}"/>
                </a:ext>
              </a:extLst>
            </p:cNvPr>
            <p:cNvGrpSpPr/>
            <p:nvPr/>
          </p:nvGrpSpPr>
          <p:grpSpPr>
            <a:xfrm>
              <a:off x="8361246" y="664335"/>
              <a:ext cx="60986" cy="60915"/>
              <a:chOff x="9070180" y="1315434"/>
              <a:chExt cx="60986" cy="60915"/>
            </a:xfrm>
          </p:grpSpPr>
          <p:sp>
            <p:nvSpPr>
              <p:cNvPr id="178" name="직사각형 177">
                <a:extLst>
                  <a:ext uri="{FF2B5EF4-FFF2-40B4-BE49-F238E27FC236}">
                    <a16:creationId xmlns:a16="http://schemas.microsoft.com/office/drawing/2014/main" id="{DD92E0CA-8102-E6D3-5E03-3213741732E4}"/>
                  </a:ext>
                </a:extLst>
              </p:cNvPr>
              <p:cNvSpPr/>
              <p:nvPr/>
            </p:nvSpPr>
            <p:spPr>
              <a:xfrm>
                <a:off x="9082042" y="1315434"/>
                <a:ext cx="49124" cy="50488"/>
              </a:xfrm>
              <a:prstGeom prst="rect">
                <a:avLst/>
              </a:prstGeom>
              <a:solidFill>
                <a:srgbClr val="D9D9D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9" name="직사각형 178">
                <a:extLst>
                  <a:ext uri="{FF2B5EF4-FFF2-40B4-BE49-F238E27FC236}">
                    <a16:creationId xmlns:a16="http://schemas.microsoft.com/office/drawing/2014/main" id="{0E7FC969-21DA-CD7C-C0F1-E491A74D83DA}"/>
                  </a:ext>
                </a:extLst>
              </p:cNvPr>
              <p:cNvSpPr/>
              <p:nvPr/>
            </p:nvSpPr>
            <p:spPr>
              <a:xfrm>
                <a:off x="9070180" y="1325861"/>
                <a:ext cx="49124" cy="50488"/>
              </a:xfrm>
              <a:prstGeom prst="rect">
                <a:avLst/>
              </a:prstGeom>
              <a:solidFill>
                <a:srgbClr val="D9D9D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cxnSp>
          <p:nvCxnSpPr>
            <p:cNvPr id="177" name="직선 연결선 176">
              <a:extLst>
                <a:ext uri="{FF2B5EF4-FFF2-40B4-BE49-F238E27FC236}">
                  <a16:creationId xmlns:a16="http://schemas.microsoft.com/office/drawing/2014/main" id="{7D1D1107-C7D6-D002-5895-B1E48B8AE69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202085" y="695319"/>
              <a:ext cx="63500" cy="0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타원 54">
            <a:extLst>
              <a:ext uri="{FF2B5EF4-FFF2-40B4-BE49-F238E27FC236}">
                <a16:creationId xmlns:a16="http://schemas.microsoft.com/office/drawing/2014/main" id="{FACFFD5D-8DB4-6399-46CA-E3381BCEF4D6}"/>
              </a:ext>
            </a:extLst>
          </p:cNvPr>
          <p:cNvSpPr/>
          <p:nvPr/>
        </p:nvSpPr>
        <p:spPr>
          <a:xfrm>
            <a:off x="8182559" y="1984017"/>
            <a:ext cx="241650" cy="24165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5" name="타원 114">
            <a:extLst>
              <a:ext uri="{FF2B5EF4-FFF2-40B4-BE49-F238E27FC236}">
                <a16:creationId xmlns:a16="http://schemas.microsoft.com/office/drawing/2014/main" id="{F23109FC-D07F-DA3E-A104-A810AFB946A5}"/>
              </a:ext>
            </a:extLst>
          </p:cNvPr>
          <p:cNvSpPr/>
          <p:nvPr/>
        </p:nvSpPr>
        <p:spPr>
          <a:xfrm>
            <a:off x="1645243" y="5629845"/>
            <a:ext cx="249764" cy="24165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6" name="그림 4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06488" y="2000474"/>
            <a:ext cx="180975" cy="4457700"/>
          </a:xfrm>
          <a:prstGeom prst="rect">
            <a:avLst/>
          </a:prstGeom>
        </p:spPr>
      </p:pic>
      <p:sp>
        <p:nvSpPr>
          <p:cNvPr id="54" name="TextBox 53"/>
          <p:cNvSpPr txBox="1"/>
          <p:nvPr/>
        </p:nvSpPr>
        <p:spPr>
          <a:xfrm>
            <a:off x="3263339" y="2084677"/>
            <a:ext cx="28570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rgbClr val="085DC4"/>
                </a:solidFill>
              </a:rPr>
              <a:t>지역별 최종 경쟁률 </a:t>
            </a:r>
            <a:r>
              <a:rPr lang="en-US" altLang="ko-KR" b="1" dirty="0" smtClean="0">
                <a:solidFill>
                  <a:srgbClr val="085DC4"/>
                </a:solidFill>
              </a:rPr>
              <a:t>TOP5</a:t>
            </a:r>
            <a:endParaRPr lang="ko-KR" altLang="en-US" b="1" dirty="0">
              <a:solidFill>
                <a:srgbClr val="085DC4"/>
              </a:solidFill>
            </a:endParaRPr>
          </a:p>
        </p:txBody>
      </p:sp>
      <p:sp>
        <p:nvSpPr>
          <p:cNvPr id="119" name="타원 118">
            <a:extLst>
              <a:ext uri="{FF2B5EF4-FFF2-40B4-BE49-F238E27FC236}">
                <a16:creationId xmlns:a16="http://schemas.microsoft.com/office/drawing/2014/main" id="{F23109FC-D07F-DA3E-A104-A810AFB946A5}"/>
              </a:ext>
            </a:extLst>
          </p:cNvPr>
          <p:cNvSpPr/>
          <p:nvPr/>
        </p:nvSpPr>
        <p:spPr>
          <a:xfrm>
            <a:off x="3134060" y="2009302"/>
            <a:ext cx="249764" cy="24165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232151" y="2400635"/>
            <a:ext cx="88036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b="1" dirty="0" smtClean="0"/>
              <a:t>최근 </a:t>
            </a:r>
            <a:r>
              <a:rPr lang="en-US" altLang="ko-KR" sz="1100" b="1" dirty="0" smtClean="0"/>
              <a:t>3</a:t>
            </a:r>
            <a:r>
              <a:rPr lang="ko-KR" altLang="en-US" sz="1100" b="1" dirty="0" smtClean="0"/>
              <a:t>개년</a:t>
            </a:r>
            <a:endParaRPr lang="ko-KR" altLang="en-US" sz="1100" b="1" dirty="0"/>
          </a:p>
        </p:txBody>
      </p:sp>
      <p:graphicFrame>
        <p:nvGraphicFramePr>
          <p:cNvPr id="11" name="차트 10"/>
          <p:cNvGraphicFramePr/>
          <p:nvPr>
            <p:extLst>
              <p:ext uri="{D42A27DB-BD31-4B8C-83A1-F6EECF244321}">
                <p14:modId xmlns:p14="http://schemas.microsoft.com/office/powerpoint/2010/main" val="3381085665"/>
              </p:ext>
            </p:extLst>
          </p:nvPr>
        </p:nvGraphicFramePr>
        <p:xfrm>
          <a:off x="1579341" y="2473778"/>
          <a:ext cx="5643422" cy="38611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57" name="타원 56"/>
          <p:cNvSpPr/>
          <p:nvPr/>
        </p:nvSpPr>
        <p:spPr>
          <a:xfrm>
            <a:off x="664592" y="3374572"/>
            <a:ext cx="120709" cy="130628"/>
          </a:xfrm>
          <a:prstGeom prst="ellipse">
            <a:avLst/>
          </a:prstGeom>
          <a:solidFill>
            <a:srgbClr val="E7E6E6"/>
          </a:solidFill>
          <a:ln>
            <a:solidFill>
              <a:srgbClr val="E7E6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타원 59"/>
          <p:cNvSpPr/>
          <p:nvPr/>
        </p:nvSpPr>
        <p:spPr>
          <a:xfrm>
            <a:off x="660295" y="3536216"/>
            <a:ext cx="120709" cy="130628"/>
          </a:xfrm>
          <a:prstGeom prst="ellipse">
            <a:avLst/>
          </a:prstGeom>
          <a:solidFill>
            <a:srgbClr val="085DC4"/>
          </a:solidFill>
          <a:ln>
            <a:solidFill>
              <a:srgbClr val="20386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타원 62"/>
          <p:cNvSpPr/>
          <p:nvPr/>
        </p:nvSpPr>
        <p:spPr>
          <a:xfrm>
            <a:off x="660295" y="3688637"/>
            <a:ext cx="120709" cy="130628"/>
          </a:xfrm>
          <a:prstGeom prst="ellipse">
            <a:avLst/>
          </a:prstGeom>
          <a:solidFill>
            <a:srgbClr val="E7E6E6"/>
          </a:solidFill>
          <a:ln>
            <a:solidFill>
              <a:srgbClr val="E7E6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타원 64"/>
          <p:cNvSpPr/>
          <p:nvPr/>
        </p:nvSpPr>
        <p:spPr>
          <a:xfrm>
            <a:off x="660294" y="3836995"/>
            <a:ext cx="120709" cy="130628"/>
          </a:xfrm>
          <a:prstGeom prst="ellipse">
            <a:avLst/>
          </a:prstGeom>
          <a:solidFill>
            <a:srgbClr val="E7E6E6"/>
          </a:solidFill>
          <a:ln>
            <a:solidFill>
              <a:srgbClr val="E7E6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타원 66"/>
          <p:cNvSpPr/>
          <p:nvPr/>
        </p:nvSpPr>
        <p:spPr>
          <a:xfrm>
            <a:off x="660293" y="3989556"/>
            <a:ext cx="120709" cy="130628"/>
          </a:xfrm>
          <a:prstGeom prst="ellipse">
            <a:avLst/>
          </a:prstGeom>
          <a:solidFill>
            <a:srgbClr val="E7E6E6"/>
          </a:solidFill>
          <a:ln>
            <a:solidFill>
              <a:srgbClr val="E7E6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06709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직사각형 63">
            <a:extLst>
              <a:ext uri="{FF2B5EF4-FFF2-40B4-BE49-F238E27FC236}">
                <a16:creationId xmlns:a16="http://schemas.microsoft.com/office/drawing/2014/main" id="{6FE94CC6-0401-AC97-811A-7EFDA8301C36}"/>
              </a:ext>
            </a:extLst>
          </p:cNvPr>
          <p:cNvSpPr/>
          <p:nvPr/>
        </p:nvSpPr>
        <p:spPr>
          <a:xfrm>
            <a:off x="239513" y="1784336"/>
            <a:ext cx="8370273" cy="4813312"/>
          </a:xfrm>
          <a:prstGeom prst="rect">
            <a:avLst/>
          </a:prstGeom>
          <a:solidFill>
            <a:srgbClr val="F2F2F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0136E8A3-915B-41F7-7AC4-BFC79F876046}"/>
              </a:ext>
            </a:extLst>
          </p:cNvPr>
          <p:cNvGrpSpPr/>
          <p:nvPr/>
        </p:nvGrpSpPr>
        <p:grpSpPr>
          <a:xfrm>
            <a:off x="7867321" y="1334315"/>
            <a:ext cx="437215" cy="169277"/>
            <a:chOff x="7556171" y="1342374"/>
            <a:chExt cx="437215" cy="169277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E59C9328-B33B-91BA-5FE2-6851E3800CFB}"/>
                </a:ext>
              </a:extLst>
            </p:cNvPr>
            <p:cNvSpPr/>
            <p:nvPr/>
          </p:nvSpPr>
          <p:spPr>
            <a:xfrm>
              <a:off x="7604714" y="1369252"/>
              <a:ext cx="340131" cy="115522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00" dirty="0"/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00FCAE1E-1809-CBCB-5B2C-F761F27B92FF}"/>
                </a:ext>
              </a:extLst>
            </p:cNvPr>
            <p:cNvSpPr txBox="1"/>
            <p:nvPr/>
          </p:nvSpPr>
          <p:spPr>
            <a:xfrm>
              <a:off x="7556171" y="1342374"/>
              <a:ext cx="437215" cy="1692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ko-KR" altLang="en-US" sz="500" b="1">
                  <a:solidFill>
                    <a:srgbClr val="00B0F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회원가입</a:t>
              </a:r>
              <a:r>
                <a:rPr lang="ko-KR" altLang="en-US" sz="500">
                  <a:solidFill>
                    <a:srgbClr val="00B0F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endParaRPr lang="ko-KR" altLang="en-US" sz="500" dirty="0">
                <a:solidFill>
                  <a:srgbClr val="00B0F0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D988D3F3-EA7E-BEC9-17E8-E183BDB99312}"/>
              </a:ext>
            </a:extLst>
          </p:cNvPr>
          <p:cNvGrpSpPr/>
          <p:nvPr/>
        </p:nvGrpSpPr>
        <p:grpSpPr>
          <a:xfrm>
            <a:off x="7503095" y="1334315"/>
            <a:ext cx="388497" cy="169277"/>
            <a:chOff x="7139232" y="1342374"/>
            <a:chExt cx="388497" cy="169277"/>
          </a:xfrm>
        </p:grpSpPr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6EB5117E-C412-F8CD-5CF5-54E0032D0169}"/>
                </a:ext>
              </a:extLst>
            </p:cNvPr>
            <p:cNvSpPr/>
            <p:nvPr/>
          </p:nvSpPr>
          <p:spPr>
            <a:xfrm>
              <a:off x="7163416" y="1369252"/>
              <a:ext cx="340131" cy="115522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00" dirty="0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2C5D3C34-8644-287A-439E-F52E97EE9EB7}"/>
                </a:ext>
              </a:extLst>
            </p:cNvPr>
            <p:cNvSpPr txBox="1"/>
            <p:nvPr/>
          </p:nvSpPr>
          <p:spPr>
            <a:xfrm>
              <a:off x="7139232" y="1342374"/>
              <a:ext cx="388497" cy="1692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ko-KR" altLang="en-US" sz="50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로그인</a:t>
              </a:r>
              <a:r>
                <a:rPr lang="ko-KR" altLang="en-US" sz="5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</a:p>
          </p:txBody>
        </p:sp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A8CC3927-00DD-9394-FAB7-C10B1CA99C11}"/>
              </a:ext>
            </a:extLst>
          </p:cNvPr>
          <p:cNvSpPr/>
          <p:nvPr/>
        </p:nvSpPr>
        <p:spPr>
          <a:xfrm>
            <a:off x="155575" y="188913"/>
            <a:ext cx="11880850" cy="6480175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A23A08F-825C-9320-E52E-E536D65E5766}"/>
              </a:ext>
            </a:extLst>
          </p:cNvPr>
          <p:cNvSpPr/>
          <p:nvPr/>
        </p:nvSpPr>
        <p:spPr>
          <a:xfrm>
            <a:off x="155575" y="188913"/>
            <a:ext cx="1082674" cy="35718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이름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5BB2D8C-1AD8-8B7D-9700-F4B28A8753C2}"/>
              </a:ext>
            </a:extLst>
          </p:cNvPr>
          <p:cNvSpPr/>
          <p:nvPr/>
        </p:nvSpPr>
        <p:spPr>
          <a:xfrm>
            <a:off x="1238249" y="188913"/>
            <a:ext cx="1976966" cy="35718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경쟁률 예측 페이지</a:t>
            </a:r>
            <a:endParaRPr lang="ko-KR" altLang="en-US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1971139-C2AD-1CC0-7C36-9E8D5A5D7631}"/>
              </a:ext>
            </a:extLst>
          </p:cNvPr>
          <p:cNvSpPr/>
          <p:nvPr/>
        </p:nvSpPr>
        <p:spPr>
          <a:xfrm>
            <a:off x="3215215" y="188910"/>
            <a:ext cx="1079500" cy="35718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경로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48EF099-43A9-81CF-4536-07F4E6E09825}"/>
              </a:ext>
            </a:extLst>
          </p:cNvPr>
          <p:cNvSpPr/>
          <p:nvPr/>
        </p:nvSpPr>
        <p:spPr>
          <a:xfrm>
            <a:off x="4294715" y="188913"/>
            <a:ext cx="3432124" cy="35718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메인 </a:t>
            </a:r>
            <a:r>
              <a:rPr lang="ko-KR" altLang="en-US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페이지 </a:t>
            </a:r>
            <a:r>
              <a:rPr lang="en-US" altLang="ko-KR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&gt; </a:t>
            </a:r>
            <a:r>
              <a:rPr lang="ko-KR" altLang="en-US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임대주택정보</a:t>
            </a:r>
            <a:r>
              <a:rPr lang="en-US" altLang="ko-KR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&gt; </a:t>
            </a:r>
            <a:r>
              <a:rPr lang="ko-KR" altLang="en-US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경쟁률 </a:t>
            </a:r>
            <a:r>
              <a:rPr lang="ko-KR" altLang="en-US" sz="1200" dirty="0" err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상세분석</a:t>
            </a:r>
            <a:endParaRPr lang="ko-KR" altLang="en-US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2574F1D-CD5C-C77E-18D6-06A050164C84}"/>
              </a:ext>
            </a:extLst>
          </p:cNvPr>
          <p:cNvSpPr/>
          <p:nvPr/>
        </p:nvSpPr>
        <p:spPr>
          <a:xfrm>
            <a:off x="8617955" y="188913"/>
            <a:ext cx="1450128" cy="35718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</a:t>
            </a:r>
            <a:endParaRPr lang="ko-KR" altLang="en-US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205B277-F43A-20D1-3AB3-4F078ECCC5DA}"/>
              </a:ext>
            </a:extLst>
          </p:cNvPr>
          <p:cNvSpPr/>
          <p:nvPr/>
        </p:nvSpPr>
        <p:spPr>
          <a:xfrm>
            <a:off x="7726284" y="188913"/>
            <a:ext cx="893339" cy="35718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</a:t>
            </a:r>
            <a:r>
              <a:rPr lang="en-US" altLang="ko-KR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ID</a:t>
            </a:r>
            <a:endParaRPr lang="ko-KR" altLang="en-US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57606B4-C881-4C11-773E-3D29B32236D0}"/>
              </a:ext>
            </a:extLst>
          </p:cNvPr>
          <p:cNvSpPr/>
          <p:nvPr/>
        </p:nvSpPr>
        <p:spPr>
          <a:xfrm>
            <a:off x="10067527" y="188912"/>
            <a:ext cx="893339" cy="35718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작성일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19EFF2E0-6D39-253B-356D-3F4D46E6989A}"/>
              </a:ext>
            </a:extLst>
          </p:cNvPr>
          <p:cNvSpPr/>
          <p:nvPr/>
        </p:nvSpPr>
        <p:spPr>
          <a:xfrm>
            <a:off x="10960311" y="188909"/>
            <a:ext cx="1076114" cy="35718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2023/05/30</a:t>
            </a:r>
            <a:endParaRPr lang="ko-KR" altLang="en-US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49" name="표 49">
            <a:extLst>
              <a:ext uri="{FF2B5EF4-FFF2-40B4-BE49-F238E27FC236}">
                <a16:creationId xmlns:a16="http://schemas.microsoft.com/office/drawing/2014/main" id="{49C47C07-ECF0-1C34-AE7D-AF06A29150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5387598"/>
              </p:ext>
            </p:extLst>
          </p:nvPr>
        </p:nvGraphicFramePr>
        <p:xfrm>
          <a:off x="8693098" y="618380"/>
          <a:ext cx="3263422" cy="19405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0034">
                  <a:extLst>
                    <a:ext uri="{9D8B030D-6E8A-4147-A177-3AD203B41FA5}">
                      <a16:colId xmlns:a16="http://schemas.microsoft.com/office/drawing/2014/main" val="3518943254"/>
                    </a:ext>
                  </a:extLst>
                </a:gridCol>
                <a:gridCol w="2973388">
                  <a:extLst>
                    <a:ext uri="{9D8B030D-6E8A-4147-A177-3AD203B41FA5}">
                      <a16:colId xmlns:a16="http://schemas.microsoft.com/office/drawing/2014/main" val="1027230360"/>
                    </a:ext>
                  </a:extLst>
                </a:gridCol>
              </a:tblGrid>
              <a:tr h="323429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Description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81896397"/>
                  </a:ext>
                </a:extLst>
              </a:tr>
              <a:tr h="3234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스크롤 다운으로 페이지 전환</a:t>
                      </a:r>
                      <a:endParaRPr lang="en-US" altLang="ko-KR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0191825"/>
                  </a:ext>
                </a:extLst>
              </a:tr>
              <a:tr h="3234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제목 표시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3334979"/>
                  </a:ext>
                </a:extLst>
              </a:tr>
              <a:tr h="3234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지역 선택 </a:t>
                      </a:r>
                      <a:r>
                        <a:rPr lang="ko-KR" altLang="en-US" sz="1100" dirty="0" err="1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드롭다운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2392877"/>
                  </a:ext>
                </a:extLst>
              </a:tr>
              <a:tr h="3234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꺾은선 그래프로 월별 경쟁률 표시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1000679"/>
                  </a:ext>
                </a:extLst>
              </a:tr>
              <a:tr h="3234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3242296"/>
                  </a:ext>
                </a:extLst>
              </a:tr>
            </a:tbl>
          </a:graphicData>
        </a:graphic>
      </p:graphicFrame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F1A95EB-558E-7723-ED35-0CD0B1698F95}"/>
              </a:ext>
            </a:extLst>
          </p:cNvPr>
          <p:cNvCxnSpPr>
            <a:cxnSpLocks/>
          </p:cNvCxnSpPr>
          <p:nvPr/>
        </p:nvCxnSpPr>
        <p:spPr>
          <a:xfrm>
            <a:off x="230718" y="1773345"/>
            <a:ext cx="8386232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78B8A605-05DD-3195-A26C-4EC07C14B7A2}"/>
              </a:ext>
            </a:extLst>
          </p:cNvPr>
          <p:cNvSpPr txBox="1"/>
          <p:nvPr/>
        </p:nvSpPr>
        <p:spPr>
          <a:xfrm>
            <a:off x="3637567" y="1296432"/>
            <a:ext cx="874876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식생활 정보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D43787B-7038-0921-BFAA-28AE54A1CD41}"/>
              </a:ext>
            </a:extLst>
          </p:cNvPr>
          <p:cNvSpPr txBox="1"/>
          <p:nvPr/>
        </p:nvSpPr>
        <p:spPr>
          <a:xfrm>
            <a:off x="4711130" y="1295754"/>
            <a:ext cx="10941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b="1" dirty="0" smtClean="0">
                <a:solidFill>
                  <a:srgbClr val="00B0F0"/>
                </a:solidFill>
                <a:latin typeface="맑은 고딕" panose="020B0503020000020004" pitchFamily="50" charset="-127"/>
              </a:rPr>
              <a:t>임대주택 정보</a:t>
            </a:r>
            <a:endParaRPr lang="ko-KR" altLang="en-US" sz="1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578AE72-1B84-1822-1B9E-432A4AE1C92C}"/>
              </a:ext>
            </a:extLst>
          </p:cNvPr>
          <p:cNvSpPr txBox="1"/>
          <p:nvPr/>
        </p:nvSpPr>
        <p:spPr>
          <a:xfrm>
            <a:off x="5975315" y="1296432"/>
            <a:ext cx="741815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알림 마당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E77B5D5-F49C-C15C-62F9-21B5E3322646}"/>
              </a:ext>
            </a:extLst>
          </p:cNvPr>
          <p:cNvSpPr txBox="1"/>
          <p:nvPr/>
        </p:nvSpPr>
        <p:spPr>
          <a:xfrm>
            <a:off x="5012309" y="1791076"/>
            <a:ext cx="348932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600" dirty="0"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HOME &gt; </a:t>
            </a:r>
            <a:r>
              <a:rPr lang="ko-KR" altLang="en-US" sz="6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임대주택 정보 </a:t>
            </a:r>
            <a:r>
              <a:rPr lang="en-US" altLang="ko-KR" sz="600" dirty="0"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&gt; </a:t>
            </a:r>
            <a:r>
              <a:rPr lang="ko-KR" altLang="en-US" sz="6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경쟁률 </a:t>
            </a:r>
            <a:r>
              <a:rPr lang="ko-KR" altLang="en-US" sz="600" dirty="0" err="1" smtClean="0"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상세조회</a:t>
            </a:r>
            <a:r>
              <a:rPr lang="en-US" altLang="ko-KR" sz="6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 </a:t>
            </a:r>
            <a:endParaRPr lang="ko-KR" altLang="en-US" sz="600" dirty="0">
              <a:latin typeface="맑은 고딕" panose="020B0503020000020004" pitchFamily="50" charset="-127"/>
              <a:ea typeface="맑은 고딕" panose="020B0503020000020004" pitchFamily="50" charset="-127"/>
              <a:cs typeface="맑은 고딕 Semilight" panose="020B0502040204020203" pitchFamily="50" charset="-127"/>
            </a:endParaRPr>
          </a:p>
        </p:txBody>
      </p:sp>
      <p:cxnSp>
        <p:nvCxnSpPr>
          <p:cNvPr id="50" name="직선 연결선 49">
            <a:extLst>
              <a:ext uri="{FF2B5EF4-FFF2-40B4-BE49-F238E27FC236}">
                <a16:creationId xmlns:a16="http://schemas.microsoft.com/office/drawing/2014/main" id="{0729B8C9-2D47-44B2-DCEC-3964720E144D}"/>
              </a:ext>
            </a:extLst>
          </p:cNvPr>
          <p:cNvCxnSpPr>
            <a:cxnSpLocks/>
          </p:cNvCxnSpPr>
          <p:nvPr/>
        </p:nvCxnSpPr>
        <p:spPr>
          <a:xfrm>
            <a:off x="4808165" y="1750372"/>
            <a:ext cx="871428" cy="0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92E5CD87-9489-BBF3-FB96-380E26834DAE}"/>
              </a:ext>
            </a:extLst>
          </p:cNvPr>
          <p:cNvSpPr txBox="1"/>
          <p:nvPr/>
        </p:nvSpPr>
        <p:spPr>
          <a:xfrm>
            <a:off x="2344631" y="1296432"/>
            <a:ext cx="992930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dirty="0" smtClean="0">
                <a:latin typeface="맑은 고딕" panose="020B0503020000020004" pitchFamily="50" charset="-127"/>
              </a:rPr>
              <a:t>주거형태 추천</a:t>
            </a:r>
            <a:endParaRPr lang="ko-KR" altLang="en-US" sz="1000" b="1" dirty="0">
              <a:solidFill>
                <a:srgbClr val="00B0F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483C8665-81AB-6C9F-E09A-DF84C251EF62}"/>
              </a:ext>
            </a:extLst>
          </p:cNvPr>
          <p:cNvSpPr/>
          <p:nvPr/>
        </p:nvSpPr>
        <p:spPr>
          <a:xfrm>
            <a:off x="617509" y="1993472"/>
            <a:ext cx="7965869" cy="4467446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66" name="그룹 165">
            <a:extLst>
              <a:ext uri="{FF2B5EF4-FFF2-40B4-BE49-F238E27FC236}">
                <a16:creationId xmlns:a16="http://schemas.microsoft.com/office/drawing/2014/main" id="{4D232BC7-25F6-04E5-6FFF-A868921E942A}"/>
              </a:ext>
            </a:extLst>
          </p:cNvPr>
          <p:cNvGrpSpPr/>
          <p:nvPr/>
        </p:nvGrpSpPr>
        <p:grpSpPr>
          <a:xfrm>
            <a:off x="230718" y="620182"/>
            <a:ext cx="8387238" cy="5977468"/>
            <a:chOff x="230718" y="620182"/>
            <a:chExt cx="8387238" cy="5977468"/>
          </a:xfrm>
        </p:grpSpPr>
        <p:sp>
          <p:nvSpPr>
            <p:cNvPr id="167" name="사각형: 둥근 모서리 166">
              <a:extLst>
                <a:ext uri="{FF2B5EF4-FFF2-40B4-BE49-F238E27FC236}">
                  <a16:creationId xmlns:a16="http://schemas.microsoft.com/office/drawing/2014/main" id="{5FED8420-82A8-5ACD-0B61-E719C8D915E5}"/>
                </a:ext>
              </a:extLst>
            </p:cNvPr>
            <p:cNvSpPr/>
            <p:nvPr/>
          </p:nvSpPr>
          <p:spPr>
            <a:xfrm>
              <a:off x="230718" y="620184"/>
              <a:ext cx="8387238" cy="5977466"/>
            </a:xfrm>
            <a:prstGeom prst="roundRect">
              <a:avLst>
                <a:gd name="adj" fmla="val 0"/>
              </a:avLst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8" name="사각형: 둥근 모서리 167">
              <a:extLst>
                <a:ext uri="{FF2B5EF4-FFF2-40B4-BE49-F238E27FC236}">
                  <a16:creationId xmlns:a16="http://schemas.microsoft.com/office/drawing/2014/main" id="{EB4DF3FF-BC7D-7047-C649-4B572395150D}"/>
                </a:ext>
              </a:extLst>
            </p:cNvPr>
            <p:cNvSpPr/>
            <p:nvPr/>
          </p:nvSpPr>
          <p:spPr>
            <a:xfrm>
              <a:off x="230718" y="620182"/>
              <a:ext cx="8387238" cy="433389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9" name="사각형: 둥근 모서리 168">
              <a:extLst>
                <a:ext uri="{FF2B5EF4-FFF2-40B4-BE49-F238E27FC236}">
                  <a16:creationId xmlns:a16="http://schemas.microsoft.com/office/drawing/2014/main" id="{E622ECEE-B5FE-8566-D213-5C67070F0B63}"/>
                </a:ext>
              </a:extLst>
            </p:cNvPr>
            <p:cNvSpPr/>
            <p:nvPr/>
          </p:nvSpPr>
          <p:spPr>
            <a:xfrm>
              <a:off x="235480" y="630024"/>
              <a:ext cx="1288520" cy="284693"/>
            </a:xfrm>
            <a:prstGeom prst="roundRect">
              <a:avLst>
                <a:gd name="adj" fmla="val 2739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0" name="사각형: 둥근 모서리 169">
              <a:extLst>
                <a:ext uri="{FF2B5EF4-FFF2-40B4-BE49-F238E27FC236}">
                  <a16:creationId xmlns:a16="http://schemas.microsoft.com/office/drawing/2014/main" id="{7085B742-CC11-A3B6-E3D2-84E6FF0257BD}"/>
                </a:ext>
              </a:extLst>
            </p:cNvPr>
            <p:cNvSpPr/>
            <p:nvPr/>
          </p:nvSpPr>
          <p:spPr>
            <a:xfrm>
              <a:off x="235480" y="768878"/>
              <a:ext cx="8377713" cy="284693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1" name="사각형: 둥근 모서리 170">
              <a:extLst>
                <a:ext uri="{FF2B5EF4-FFF2-40B4-BE49-F238E27FC236}">
                  <a16:creationId xmlns:a16="http://schemas.microsoft.com/office/drawing/2014/main" id="{533F0006-C7F5-7434-E0BD-B03D15E2C599}"/>
                </a:ext>
              </a:extLst>
            </p:cNvPr>
            <p:cNvSpPr/>
            <p:nvPr/>
          </p:nvSpPr>
          <p:spPr>
            <a:xfrm>
              <a:off x="1058333" y="830370"/>
              <a:ext cx="7196667" cy="15377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72" name="그림 171">
              <a:extLst>
                <a:ext uri="{FF2B5EF4-FFF2-40B4-BE49-F238E27FC236}">
                  <a16:creationId xmlns:a16="http://schemas.microsoft.com/office/drawing/2014/main" id="{A4B0A437-AB88-2549-022F-90BD904C8CC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374202" y="851474"/>
              <a:ext cx="112554" cy="112554"/>
            </a:xfrm>
            <a:prstGeom prst="rect">
              <a:avLst/>
            </a:prstGeom>
          </p:spPr>
        </p:pic>
        <p:pic>
          <p:nvPicPr>
            <p:cNvPr id="173" name="그림 172">
              <a:extLst>
                <a:ext uri="{FF2B5EF4-FFF2-40B4-BE49-F238E27FC236}">
                  <a16:creationId xmlns:a16="http://schemas.microsoft.com/office/drawing/2014/main" id="{3C64451F-E54B-FA9F-6FEF-24D53DBBDC5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5674" y="846765"/>
              <a:ext cx="120709" cy="120709"/>
            </a:xfrm>
            <a:prstGeom prst="rect">
              <a:avLst/>
            </a:prstGeom>
          </p:spPr>
        </p:pic>
        <p:pic>
          <p:nvPicPr>
            <p:cNvPr id="174" name="그림 173">
              <a:extLst>
                <a:ext uri="{FF2B5EF4-FFF2-40B4-BE49-F238E27FC236}">
                  <a16:creationId xmlns:a16="http://schemas.microsoft.com/office/drawing/2014/main" id="{36DDF21B-5DF2-99A2-6620-3B7B522339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5301" y="846765"/>
              <a:ext cx="120709" cy="120709"/>
            </a:xfrm>
            <a:prstGeom prst="rect">
              <a:avLst/>
            </a:prstGeom>
          </p:spPr>
        </p:pic>
        <p:pic>
          <p:nvPicPr>
            <p:cNvPr id="175" name="그림 174">
              <a:extLst>
                <a:ext uri="{FF2B5EF4-FFF2-40B4-BE49-F238E27FC236}">
                  <a16:creationId xmlns:a16="http://schemas.microsoft.com/office/drawing/2014/main" id="{D4DF128D-6EA2-3388-43B8-3E492AC3310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8490296" y="648251"/>
              <a:ext cx="93085" cy="93085"/>
            </a:xfrm>
            <a:prstGeom prst="rect">
              <a:avLst/>
            </a:prstGeom>
          </p:spPr>
        </p:pic>
        <p:grpSp>
          <p:nvGrpSpPr>
            <p:cNvPr id="176" name="그룹 175">
              <a:extLst>
                <a:ext uri="{FF2B5EF4-FFF2-40B4-BE49-F238E27FC236}">
                  <a16:creationId xmlns:a16="http://schemas.microsoft.com/office/drawing/2014/main" id="{F777B049-6266-E3B6-D7D4-408F77476218}"/>
                </a:ext>
              </a:extLst>
            </p:cNvPr>
            <p:cNvGrpSpPr/>
            <p:nvPr/>
          </p:nvGrpSpPr>
          <p:grpSpPr>
            <a:xfrm>
              <a:off x="8361246" y="664335"/>
              <a:ext cx="60986" cy="60915"/>
              <a:chOff x="9070180" y="1315434"/>
              <a:chExt cx="60986" cy="60915"/>
            </a:xfrm>
          </p:grpSpPr>
          <p:sp>
            <p:nvSpPr>
              <p:cNvPr id="178" name="직사각형 177">
                <a:extLst>
                  <a:ext uri="{FF2B5EF4-FFF2-40B4-BE49-F238E27FC236}">
                    <a16:creationId xmlns:a16="http://schemas.microsoft.com/office/drawing/2014/main" id="{DD92E0CA-8102-E6D3-5E03-3213741732E4}"/>
                  </a:ext>
                </a:extLst>
              </p:cNvPr>
              <p:cNvSpPr/>
              <p:nvPr/>
            </p:nvSpPr>
            <p:spPr>
              <a:xfrm>
                <a:off x="9082042" y="1315434"/>
                <a:ext cx="49124" cy="50488"/>
              </a:xfrm>
              <a:prstGeom prst="rect">
                <a:avLst/>
              </a:prstGeom>
              <a:solidFill>
                <a:srgbClr val="D9D9D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9" name="직사각형 178">
                <a:extLst>
                  <a:ext uri="{FF2B5EF4-FFF2-40B4-BE49-F238E27FC236}">
                    <a16:creationId xmlns:a16="http://schemas.microsoft.com/office/drawing/2014/main" id="{0E7FC969-21DA-CD7C-C0F1-E491A74D83DA}"/>
                  </a:ext>
                </a:extLst>
              </p:cNvPr>
              <p:cNvSpPr/>
              <p:nvPr/>
            </p:nvSpPr>
            <p:spPr>
              <a:xfrm>
                <a:off x="9070180" y="1325861"/>
                <a:ext cx="49124" cy="50488"/>
              </a:xfrm>
              <a:prstGeom prst="rect">
                <a:avLst/>
              </a:prstGeom>
              <a:solidFill>
                <a:srgbClr val="D9D9D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cxnSp>
          <p:nvCxnSpPr>
            <p:cNvPr id="177" name="직선 연결선 176">
              <a:extLst>
                <a:ext uri="{FF2B5EF4-FFF2-40B4-BE49-F238E27FC236}">
                  <a16:creationId xmlns:a16="http://schemas.microsoft.com/office/drawing/2014/main" id="{7D1D1107-C7D6-D002-5895-B1E48B8AE69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202085" y="695319"/>
              <a:ext cx="63500" cy="0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6" name="그림 4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06488" y="2000474"/>
            <a:ext cx="180975" cy="4457700"/>
          </a:xfrm>
          <a:prstGeom prst="rect">
            <a:avLst/>
          </a:prstGeom>
        </p:spPr>
      </p:pic>
      <p:sp>
        <p:nvSpPr>
          <p:cNvPr id="54" name="TextBox 53"/>
          <p:cNvSpPr txBox="1"/>
          <p:nvPr/>
        </p:nvSpPr>
        <p:spPr>
          <a:xfrm>
            <a:off x="3441834" y="2077083"/>
            <a:ext cx="1963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rgbClr val="085DC4"/>
                </a:solidFill>
              </a:rPr>
              <a:t>경쟁률 상세 분석</a:t>
            </a:r>
            <a:endParaRPr lang="ko-KR" altLang="en-US" b="1" dirty="0">
              <a:solidFill>
                <a:srgbClr val="085DC4"/>
              </a:solidFill>
            </a:endParaRPr>
          </a:p>
        </p:txBody>
      </p:sp>
      <p:sp>
        <p:nvSpPr>
          <p:cNvPr id="119" name="타원 118">
            <a:extLst>
              <a:ext uri="{FF2B5EF4-FFF2-40B4-BE49-F238E27FC236}">
                <a16:creationId xmlns:a16="http://schemas.microsoft.com/office/drawing/2014/main" id="{F23109FC-D07F-DA3E-A104-A810AFB946A5}"/>
              </a:ext>
            </a:extLst>
          </p:cNvPr>
          <p:cNvSpPr/>
          <p:nvPr/>
        </p:nvSpPr>
        <p:spPr>
          <a:xfrm>
            <a:off x="8177321" y="1997730"/>
            <a:ext cx="249764" cy="24165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FACFFD5D-8DB4-6399-46CA-E3381BCEF4D6}"/>
              </a:ext>
            </a:extLst>
          </p:cNvPr>
          <p:cNvSpPr/>
          <p:nvPr/>
        </p:nvSpPr>
        <p:spPr>
          <a:xfrm>
            <a:off x="4546239" y="2349322"/>
            <a:ext cx="241650" cy="24165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3" name="모서리가 둥근 직사각형 62"/>
          <p:cNvSpPr/>
          <p:nvPr/>
        </p:nvSpPr>
        <p:spPr>
          <a:xfrm>
            <a:off x="2252626" y="2440028"/>
            <a:ext cx="1202499" cy="388307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TextBox 64"/>
          <p:cNvSpPr txBox="1"/>
          <p:nvPr/>
        </p:nvSpPr>
        <p:spPr>
          <a:xfrm>
            <a:off x="2341869" y="24639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서울시</a:t>
            </a:r>
            <a:endParaRPr lang="ko-KR" altLang="en-US" dirty="0"/>
          </a:p>
        </p:txBody>
      </p:sp>
      <p:sp>
        <p:nvSpPr>
          <p:cNvPr id="67" name="모서리가 둥근 직사각형 66"/>
          <p:cNvSpPr/>
          <p:nvPr/>
        </p:nvSpPr>
        <p:spPr>
          <a:xfrm>
            <a:off x="3562462" y="2440027"/>
            <a:ext cx="1202499" cy="388307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TextBox 67"/>
          <p:cNvSpPr txBox="1"/>
          <p:nvPr/>
        </p:nvSpPr>
        <p:spPr>
          <a:xfrm>
            <a:off x="3621067" y="2458363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마포구 ▼</a:t>
            </a:r>
            <a:endParaRPr lang="ko-KR" altLang="en-US" dirty="0"/>
          </a:p>
        </p:txBody>
      </p:sp>
      <p:sp>
        <p:nvSpPr>
          <p:cNvPr id="69" name="TextBox 68"/>
          <p:cNvSpPr txBox="1"/>
          <p:nvPr/>
        </p:nvSpPr>
        <p:spPr>
          <a:xfrm>
            <a:off x="4826823" y="2446528"/>
            <a:ext cx="1963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월별 경쟁률 추이</a:t>
            </a:r>
            <a:endParaRPr lang="ko-KR" altLang="en-US" dirty="0"/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FACFFD5D-8DB4-6399-46CA-E3381BCEF4D6}"/>
              </a:ext>
            </a:extLst>
          </p:cNvPr>
          <p:cNvSpPr/>
          <p:nvPr/>
        </p:nvSpPr>
        <p:spPr>
          <a:xfrm>
            <a:off x="3337561" y="2004716"/>
            <a:ext cx="241650" cy="24165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73" name="내용 개체 틀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63305508"/>
              </p:ext>
            </p:extLst>
          </p:nvPr>
        </p:nvGraphicFramePr>
        <p:xfrm>
          <a:off x="1133474" y="2841231"/>
          <a:ext cx="8602134" cy="34486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74" name="타원 73">
            <a:extLst>
              <a:ext uri="{FF2B5EF4-FFF2-40B4-BE49-F238E27FC236}">
                <a16:creationId xmlns:a16="http://schemas.microsoft.com/office/drawing/2014/main" id="{FACFFD5D-8DB4-6399-46CA-E3381BCEF4D6}"/>
              </a:ext>
            </a:extLst>
          </p:cNvPr>
          <p:cNvSpPr/>
          <p:nvPr/>
        </p:nvSpPr>
        <p:spPr>
          <a:xfrm>
            <a:off x="937508" y="3032968"/>
            <a:ext cx="241650" cy="24165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5" name="타원 54"/>
          <p:cNvSpPr/>
          <p:nvPr/>
        </p:nvSpPr>
        <p:spPr>
          <a:xfrm>
            <a:off x="664592" y="3374572"/>
            <a:ext cx="120709" cy="130628"/>
          </a:xfrm>
          <a:prstGeom prst="ellipse">
            <a:avLst/>
          </a:prstGeom>
          <a:solidFill>
            <a:srgbClr val="E7E6E6"/>
          </a:solidFill>
          <a:ln>
            <a:solidFill>
              <a:srgbClr val="E7E6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타원 55"/>
          <p:cNvSpPr/>
          <p:nvPr/>
        </p:nvSpPr>
        <p:spPr>
          <a:xfrm>
            <a:off x="660295" y="3536216"/>
            <a:ext cx="120709" cy="130628"/>
          </a:xfrm>
          <a:prstGeom prst="ellipse">
            <a:avLst/>
          </a:prstGeom>
          <a:solidFill>
            <a:srgbClr val="E7E6E6"/>
          </a:solidFill>
          <a:ln>
            <a:solidFill>
              <a:srgbClr val="E7E6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타원 59"/>
          <p:cNvSpPr/>
          <p:nvPr/>
        </p:nvSpPr>
        <p:spPr>
          <a:xfrm>
            <a:off x="660295" y="3688637"/>
            <a:ext cx="120709" cy="130628"/>
          </a:xfrm>
          <a:prstGeom prst="ellipse">
            <a:avLst/>
          </a:prstGeom>
          <a:solidFill>
            <a:srgbClr val="085DC4"/>
          </a:solidFill>
          <a:ln>
            <a:solidFill>
              <a:srgbClr val="20386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타원 69"/>
          <p:cNvSpPr/>
          <p:nvPr/>
        </p:nvSpPr>
        <p:spPr>
          <a:xfrm>
            <a:off x="660294" y="3836995"/>
            <a:ext cx="120709" cy="130628"/>
          </a:xfrm>
          <a:prstGeom prst="ellipse">
            <a:avLst/>
          </a:prstGeom>
          <a:solidFill>
            <a:srgbClr val="E7E6E6"/>
          </a:solidFill>
          <a:ln>
            <a:solidFill>
              <a:srgbClr val="E7E6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타원 70"/>
          <p:cNvSpPr/>
          <p:nvPr/>
        </p:nvSpPr>
        <p:spPr>
          <a:xfrm>
            <a:off x="660293" y="3989556"/>
            <a:ext cx="120709" cy="130628"/>
          </a:xfrm>
          <a:prstGeom prst="ellipse">
            <a:avLst/>
          </a:prstGeom>
          <a:solidFill>
            <a:srgbClr val="E7E6E6"/>
          </a:solidFill>
          <a:ln>
            <a:solidFill>
              <a:srgbClr val="E7E6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44859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직사각형 63">
            <a:extLst>
              <a:ext uri="{FF2B5EF4-FFF2-40B4-BE49-F238E27FC236}">
                <a16:creationId xmlns:a16="http://schemas.microsoft.com/office/drawing/2014/main" id="{6FE94CC6-0401-AC97-811A-7EFDA8301C36}"/>
              </a:ext>
            </a:extLst>
          </p:cNvPr>
          <p:cNvSpPr/>
          <p:nvPr/>
        </p:nvSpPr>
        <p:spPr>
          <a:xfrm>
            <a:off x="239513" y="1784336"/>
            <a:ext cx="8370273" cy="4813312"/>
          </a:xfrm>
          <a:prstGeom prst="rect">
            <a:avLst/>
          </a:prstGeom>
          <a:solidFill>
            <a:srgbClr val="F2F2F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0136E8A3-915B-41F7-7AC4-BFC79F876046}"/>
              </a:ext>
            </a:extLst>
          </p:cNvPr>
          <p:cNvGrpSpPr/>
          <p:nvPr/>
        </p:nvGrpSpPr>
        <p:grpSpPr>
          <a:xfrm>
            <a:off x="7867321" y="1334315"/>
            <a:ext cx="437215" cy="169277"/>
            <a:chOff x="7556171" y="1342374"/>
            <a:chExt cx="437215" cy="169277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E59C9328-B33B-91BA-5FE2-6851E3800CFB}"/>
                </a:ext>
              </a:extLst>
            </p:cNvPr>
            <p:cNvSpPr/>
            <p:nvPr/>
          </p:nvSpPr>
          <p:spPr>
            <a:xfrm>
              <a:off x="7604714" y="1369252"/>
              <a:ext cx="340131" cy="115522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00" dirty="0"/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00FCAE1E-1809-CBCB-5B2C-F761F27B92FF}"/>
                </a:ext>
              </a:extLst>
            </p:cNvPr>
            <p:cNvSpPr txBox="1"/>
            <p:nvPr/>
          </p:nvSpPr>
          <p:spPr>
            <a:xfrm>
              <a:off x="7556171" y="1342374"/>
              <a:ext cx="437215" cy="1692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ko-KR" altLang="en-US" sz="500" b="1">
                  <a:solidFill>
                    <a:srgbClr val="00B0F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회원가입</a:t>
              </a:r>
              <a:r>
                <a:rPr lang="ko-KR" altLang="en-US" sz="500">
                  <a:solidFill>
                    <a:srgbClr val="00B0F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endParaRPr lang="ko-KR" altLang="en-US" sz="500" dirty="0">
                <a:solidFill>
                  <a:srgbClr val="00B0F0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D988D3F3-EA7E-BEC9-17E8-E183BDB99312}"/>
              </a:ext>
            </a:extLst>
          </p:cNvPr>
          <p:cNvGrpSpPr/>
          <p:nvPr/>
        </p:nvGrpSpPr>
        <p:grpSpPr>
          <a:xfrm>
            <a:off x="7503095" y="1334315"/>
            <a:ext cx="388497" cy="169277"/>
            <a:chOff x="7139232" y="1342374"/>
            <a:chExt cx="388497" cy="169277"/>
          </a:xfrm>
        </p:grpSpPr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6EB5117E-C412-F8CD-5CF5-54E0032D0169}"/>
                </a:ext>
              </a:extLst>
            </p:cNvPr>
            <p:cNvSpPr/>
            <p:nvPr/>
          </p:nvSpPr>
          <p:spPr>
            <a:xfrm>
              <a:off x="7163416" y="1369252"/>
              <a:ext cx="340131" cy="115522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00" dirty="0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2C5D3C34-8644-287A-439E-F52E97EE9EB7}"/>
                </a:ext>
              </a:extLst>
            </p:cNvPr>
            <p:cNvSpPr txBox="1"/>
            <p:nvPr/>
          </p:nvSpPr>
          <p:spPr>
            <a:xfrm>
              <a:off x="7139232" y="1342374"/>
              <a:ext cx="388497" cy="1692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ko-KR" altLang="en-US" sz="50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로그인</a:t>
              </a:r>
              <a:r>
                <a:rPr lang="ko-KR" altLang="en-US" sz="5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</a:p>
          </p:txBody>
        </p:sp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A8CC3927-00DD-9394-FAB7-C10B1CA99C11}"/>
              </a:ext>
            </a:extLst>
          </p:cNvPr>
          <p:cNvSpPr/>
          <p:nvPr/>
        </p:nvSpPr>
        <p:spPr>
          <a:xfrm>
            <a:off x="155575" y="188913"/>
            <a:ext cx="11880850" cy="6480175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A23A08F-825C-9320-E52E-E536D65E5766}"/>
              </a:ext>
            </a:extLst>
          </p:cNvPr>
          <p:cNvSpPr/>
          <p:nvPr/>
        </p:nvSpPr>
        <p:spPr>
          <a:xfrm>
            <a:off x="155575" y="188913"/>
            <a:ext cx="1082674" cy="35718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이름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5BB2D8C-1AD8-8B7D-9700-F4B28A8753C2}"/>
              </a:ext>
            </a:extLst>
          </p:cNvPr>
          <p:cNvSpPr/>
          <p:nvPr/>
        </p:nvSpPr>
        <p:spPr>
          <a:xfrm>
            <a:off x="1238249" y="188913"/>
            <a:ext cx="1976966" cy="35718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경쟁률 예측 페이지</a:t>
            </a:r>
            <a:endParaRPr lang="ko-KR" altLang="en-US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1971139-C2AD-1CC0-7C36-9E8D5A5D7631}"/>
              </a:ext>
            </a:extLst>
          </p:cNvPr>
          <p:cNvSpPr/>
          <p:nvPr/>
        </p:nvSpPr>
        <p:spPr>
          <a:xfrm>
            <a:off x="3215215" y="188910"/>
            <a:ext cx="1079500" cy="35718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경로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48EF099-43A9-81CF-4536-07F4E6E09825}"/>
              </a:ext>
            </a:extLst>
          </p:cNvPr>
          <p:cNvSpPr/>
          <p:nvPr/>
        </p:nvSpPr>
        <p:spPr>
          <a:xfrm>
            <a:off x="4294715" y="188913"/>
            <a:ext cx="3432124" cy="35718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메인 </a:t>
            </a:r>
            <a:r>
              <a:rPr lang="ko-KR" altLang="en-US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페이지 </a:t>
            </a:r>
            <a:r>
              <a:rPr lang="en-US" altLang="ko-KR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&gt; </a:t>
            </a:r>
            <a:r>
              <a:rPr lang="ko-KR" altLang="en-US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임대주택정보</a:t>
            </a:r>
            <a:r>
              <a:rPr lang="en-US" altLang="ko-KR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&gt; </a:t>
            </a:r>
            <a:r>
              <a:rPr lang="ko-KR" altLang="en-US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경쟁률 </a:t>
            </a:r>
            <a:r>
              <a:rPr lang="ko-KR" altLang="en-US" sz="1200" dirty="0" err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상세분석</a:t>
            </a:r>
            <a:endParaRPr lang="ko-KR" altLang="en-US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2574F1D-CD5C-C77E-18D6-06A050164C84}"/>
              </a:ext>
            </a:extLst>
          </p:cNvPr>
          <p:cNvSpPr/>
          <p:nvPr/>
        </p:nvSpPr>
        <p:spPr>
          <a:xfrm>
            <a:off x="8617955" y="188913"/>
            <a:ext cx="1450128" cy="35718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</a:t>
            </a:r>
            <a:endParaRPr lang="ko-KR" altLang="en-US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205B277-F43A-20D1-3AB3-4F078ECCC5DA}"/>
              </a:ext>
            </a:extLst>
          </p:cNvPr>
          <p:cNvSpPr/>
          <p:nvPr/>
        </p:nvSpPr>
        <p:spPr>
          <a:xfrm>
            <a:off x="7726284" y="188913"/>
            <a:ext cx="893339" cy="35718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</a:t>
            </a:r>
            <a:r>
              <a:rPr lang="en-US" altLang="ko-KR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ID</a:t>
            </a:r>
            <a:endParaRPr lang="ko-KR" altLang="en-US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57606B4-C881-4C11-773E-3D29B32236D0}"/>
              </a:ext>
            </a:extLst>
          </p:cNvPr>
          <p:cNvSpPr/>
          <p:nvPr/>
        </p:nvSpPr>
        <p:spPr>
          <a:xfrm>
            <a:off x="10067527" y="188912"/>
            <a:ext cx="893339" cy="35718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작성일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19EFF2E0-6D39-253B-356D-3F4D46E6989A}"/>
              </a:ext>
            </a:extLst>
          </p:cNvPr>
          <p:cNvSpPr/>
          <p:nvPr/>
        </p:nvSpPr>
        <p:spPr>
          <a:xfrm>
            <a:off x="10960311" y="188909"/>
            <a:ext cx="1076114" cy="35718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2023/05/30</a:t>
            </a:r>
            <a:endParaRPr lang="ko-KR" altLang="en-US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49" name="표 49">
            <a:extLst>
              <a:ext uri="{FF2B5EF4-FFF2-40B4-BE49-F238E27FC236}">
                <a16:creationId xmlns:a16="http://schemas.microsoft.com/office/drawing/2014/main" id="{49C47C07-ECF0-1C34-AE7D-AF06A29150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2164773"/>
              </p:ext>
            </p:extLst>
          </p:nvPr>
        </p:nvGraphicFramePr>
        <p:xfrm>
          <a:off x="8693098" y="618380"/>
          <a:ext cx="3263422" cy="19405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0034">
                  <a:extLst>
                    <a:ext uri="{9D8B030D-6E8A-4147-A177-3AD203B41FA5}">
                      <a16:colId xmlns:a16="http://schemas.microsoft.com/office/drawing/2014/main" val="3518943254"/>
                    </a:ext>
                  </a:extLst>
                </a:gridCol>
                <a:gridCol w="2973388">
                  <a:extLst>
                    <a:ext uri="{9D8B030D-6E8A-4147-A177-3AD203B41FA5}">
                      <a16:colId xmlns:a16="http://schemas.microsoft.com/office/drawing/2014/main" val="1027230360"/>
                    </a:ext>
                  </a:extLst>
                </a:gridCol>
              </a:tblGrid>
              <a:tr h="323429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Description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81896397"/>
                  </a:ext>
                </a:extLst>
              </a:tr>
              <a:tr h="3234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스크롤 다운으로 페이지 전환</a:t>
                      </a:r>
                      <a:endParaRPr lang="en-US" altLang="ko-KR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0191825"/>
                  </a:ext>
                </a:extLst>
              </a:tr>
              <a:tr h="3234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제목 표시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3334979"/>
                  </a:ext>
                </a:extLst>
              </a:tr>
              <a:tr h="3234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지역 선택 </a:t>
                      </a:r>
                      <a:r>
                        <a:rPr lang="ko-KR" altLang="en-US" sz="1100" dirty="0" err="1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드롭다운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2392877"/>
                  </a:ext>
                </a:extLst>
              </a:tr>
              <a:tr h="3234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해당 지역 경쟁률 상위 </a:t>
                      </a:r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5</a:t>
                      </a:r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개 매물 표시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1000679"/>
                  </a:ext>
                </a:extLst>
              </a:tr>
              <a:tr h="3234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3242296"/>
                  </a:ext>
                </a:extLst>
              </a:tr>
            </a:tbl>
          </a:graphicData>
        </a:graphic>
      </p:graphicFrame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F1A95EB-558E-7723-ED35-0CD0B1698F95}"/>
              </a:ext>
            </a:extLst>
          </p:cNvPr>
          <p:cNvCxnSpPr>
            <a:cxnSpLocks/>
          </p:cNvCxnSpPr>
          <p:nvPr/>
        </p:nvCxnSpPr>
        <p:spPr>
          <a:xfrm>
            <a:off x="230718" y="1773345"/>
            <a:ext cx="8386232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78B8A605-05DD-3195-A26C-4EC07C14B7A2}"/>
              </a:ext>
            </a:extLst>
          </p:cNvPr>
          <p:cNvSpPr txBox="1"/>
          <p:nvPr/>
        </p:nvSpPr>
        <p:spPr>
          <a:xfrm>
            <a:off x="3637567" y="1296432"/>
            <a:ext cx="874876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식생활 정보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D43787B-7038-0921-BFAA-28AE54A1CD41}"/>
              </a:ext>
            </a:extLst>
          </p:cNvPr>
          <p:cNvSpPr txBox="1"/>
          <p:nvPr/>
        </p:nvSpPr>
        <p:spPr>
          <a:xfrm>
            <a:off x="4711130" y="1295754"/>
            <a:ext cx="10941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b="1" dirty="0" smtClean="0">
                <a:solidFill>
                  <a:srgbClr val="00B0F0"/>
                </a:solidFill>
                <a:latin typeface="맑은 고딕" panose="020B0503020000020004" pitchFamily="50" charset="-127"/>
              </a:rPr>
              <a:t>임대주택 정보</a:t>
            </a:r>
            <a:endParaRPr lang="ko-KR" altLang="en-US" sz="1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578AE72-1B84-1822-1B9E-432A4AE1C92C}"/>
              </a:ext>
            </a:extLst>
          </p:cNvPr>
          <p:cNvSpPr txBox="1"/>
          <p:nvPr/>
        </p:nvSpPr>
        <p:spPr>
          <a:xfrm>
            <a:off x="5975315" y="1296432"/>
            <a:ext cx="741815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알림 마당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E77B5D5-F49C-C15C-62F9-21B5E3322646}"/>
              </a:ext>
            </a:extLst>
          </p:cNvPr>
          <p:cNvSpPr txBox="1"/>
          <p:nvPr/>
        </p:nvSpPr>
        <p:spPr>
          <a:xfrm>
            <a:off x="5012309" y="1791076"/>
            <a:ext cx="348932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600" dirty="0"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HOME &gt; </a:t>
            </a:r>
            <a:r>
              <a:rPr lang="ko-KR" altLang="en-US" sz="6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임대주택 정보 </a:t>
            </a:r>
            <a:r>
              <a:rPr lang="en-US" altLang="ko-KR" sz="600" dirty="0"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&gt; </a:t>
            </a:r>
            <a:r>
              <a:rPr lang="ko-KR" altLang="en-US" sz="6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경쟁률 </a:t>
            </a:r>
            <a:r>
              <a:rPr lang="ko-KR" altLang="en-US" sz="600" dirty="0" err="1" smtClean="0"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상세조회</a:t>
            </a:r>
            <a:r>
              <a:rPr lang="en-US" altLang="ko-KR" sz="6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 </a:t>
            </a:r>
            <a:endParaRPr lang="ko-KR" altLang="en-US" sz="600" dirty="0">
              <a:latin typeface="맑은 고딕" panose="020B0503020000020004" pitchFamily="50" charset="-127"/>
              <a:ea typeface="맑은 고딕" panose="020B0503020000020004" pitchFamily="50" charset="-127"/>
              <a:cs typeface="맑은 고딕 Semilight" panose="020B0502040204020203" pitchFamily="50" charset="-127"/>
            </a:endParaRPr>
          </a:p>
        </p:txBody>
      </p:sp>
      <p:cxnSp>
        <p:nvCxnSpPr>
          <p:cNvPr id="50" name="직선 연결선 49">
            <a:extLst>
              <a:ext uri="{FF2B5EF4-FFF2-40B4-BE49-F238E27FC236}">
                <a16:creationId xmlns:a16="http://schemas.microsoft.com/office/drawing/2014/main" id="{0729B8C9-2D47-44B2-DCEC-3964720E144D}"/>
              </a:ext>
            </a:extLst>
          </p:cNvPr>
          <p:cNvCxnSpPr>
            <a:cxnSpLocks/>
          </p:cNvCxnSpPr>
          <p:nvPr/>
        </p:nvCxnSpPr>
        <p:spPr>
          <a:xfrm>
            <a:off x="4808165" y="1750372"/>
            <a:ext cx="871428" cy="0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92E5CD87-9489-BBF3-FB96-380E26834DAE}"/>
              </a:ext>
            </a:extLst>
          </p:cNvPr>
          <p:cNvSpPr txBox="1"/>
          <p:nvPr/>
        </p:nvSpPr>
        <p:spPr>
          <a:xfrm>
            <a:off x="2344631" y="1296432"/>
            <a:ext cx="992930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dirty="0" smtClean="0">
                <a:latin typeface="맑은 고딕" panose="020B0503020000020004" pitchFamily="50" charset="-127"/>
              </a:rPr>
              <a:t>주거형태 추천</a:t>
            </a:r>
            <a:endParaRPr lang="ko-KR" altLang="en-US" sz="1000" b="1" dirty="0">
              <a:solidFill>
                <a:srgbClr val="00B0F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483C8665-81AB-6C9F-E09A-DF84C251EF62}"/>
              </a:ext>
            </a:extLst>
          </p:cNvPr>
          <p:cNvSpPr/>
          <p:nvPr/>
        </p:nvSpPr>
        <p:spPr>
          <a:xfrm>
            <a:off x="617509" y="1993472"/>
            <a:ext cx="7965869" cy="4467446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66" name="그룹 165">
            <a:extLst>
              <a:ext uri="{FF2B5EF4-FFF2-40B4-BE49-F238E27FC236}">
                <a16:creationId xmlns:a16="http://schemas.microsoft.com/office/drawing/2014/main" id="{4D232BC7-25F6-04E5-6FFF-A868921E942A}"/>
              </a:ext>
            </a:extLst>
          </p:cNvPr>
          <p:cNvGrpSpPr/>
          <p:nvPr/>
        </p:nvGrpSpPr>
        <p:grpSpPr>
          <a:xfrm>
            <a:off x="230718" y="620182"/>
            <a:ext cx="8387238" cy="5977468"/>
            <a:chOff x="230718" y="620182"/>
            <a:chExt cx="8387238" cy="5977468"/>
          </a:xfrm>
        </p:grpSpPr>
        <p:sp>
          <p:nvSpPr>
            <p:cNvPr id="167" name="사각형: 둥근 모서리 166">
              <a:extLst>
                <a:ext uri="{FF2B5EF4-FFF2-40B4-BE49-F238E27FC236}">
                  <a16:creationId xmlns:a16="http://schemas.microsoft.com/office/drawing/2014/main" id="{5FED8420-82A8-5ACD-0B61-E719C8D915E5}"/>
                </a:ext>
              </a:extLst>
            </p:cNvPr>
            <p:cNvSpPr/>
            <p:nvPr/>
          </p:nvSpPr>
          <p:spPr>
            <a:xfrm>
              <a:off x="230718" y="620184"/>
              <a:ext cx="8387238" cy="5977466"/>
            </a:xfrm>
            <a:prstGeom prst="roundRect">
              <a:avLst>
                <a:gd name="adj" fmla="val 0"/>
              </a:avLst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8" name="사각형: 둥근 모서리 167">
              <a:extLst>
                <a:ext uri="{FF2B5EF4-FFF2-40B4-BE49-F238E27FC236}">
                  <a16:creationId xmlns:a16="http://schemas.microsoft.com/office/drawing/2014/main" id="{EB4DF3FF-BC7D-7047-C649-4B572395150D}"/>
                </a:ext>
              </a:extLst>
            </p:cNvPr>
            <p:cNvSpPr/>
            <p:nvPr/>
          </p:nvSpPr>
          <p:spPr>
            <a:xfrm>
              <a:off x="230718" y="620182"/>
              <a:ext cx="8387238" cy="433389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9" name="사각형: 둥근 모서리 168">
              <a:extLst>
                <a:ext uri="{FF2B5EF4-FFF2-40B4-BE49-F238E27FC236}">
                  <a16:creationId xmlns:a16="http://schemas.microsoft.com/office/drawing/2014/main" id="{E622ECEE-B5FE-8566-D213-5C67070F0B63}"/>
                </a:ext>
              </a:extLst>
            </p:cNvPr>
            <p:cNvSpPr/>
            <p:nvPr/>
          </p:nvSpPr>
          <p:spPr>
            <a:xfrm>
              <a:off x="235480" y="630024"/>
              <a:ext cx="1288520" cy="284693"/>
            </a:xfrm>
            <a:prstGeom prst="roundRect">
              <a:avLst>
                <a:gd name="adj" fmla="val 2739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0" name="사각형: 둥근 모서리 169">
              <a:extLst>
                <a:ext uri="{FF2B5EF4-FFF2-40B4-BE49-F238E27FC236}">
                  <a16:creationId xmlns:a16="http://schemas.microsoft.com/office/drawing/2014/main" id="{7085B742-CC11-A3B6-E3D2-84E6FF0257BD}"/>
                </a:ext>
              </a:extLst>
            </p:cNvPr>
            <p:cNvSpPr/>
            <p:nvPr/>
          </p:nvSpPr>
          <p:spPr>
            <a:xfrm>
              <a:off x="235480" y="768878"/>
              <a:ext cx="8377713" cy="284693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1" name="사각형: 둥근 모서리 170">
              <a:extLst>
                <a:ext uri="{FF2B5EF4-FFF2-40B4-BE49-F238E27FC236}">
                  <a16:creationId xmlns:a16="http://schemas.microsoft.com/office/drawing/2014/main" id="{533F0006-C7F5-7434-E0BD-B03D15E2C599}"/>
                </a:ext>
              </a:extLst>
            </p:cNvPr>
            <p:cNvSpPr/>
            <p:nvPr/>
          </p:nvSpPr>
          <p:spPr>
            <a:xfrm>
              <a:off x="1058333" y="830370"/>
              <a:ext cx="7196667" cy="15377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72" name="그림 171">
              <a:extLst>
                <a:ext uri="{FF2B5EF4-FFF2-40B4-BE49-F238E27FC236}">
                  <a16:creationId xmlns:a16="http://schemas.microsoft.com/office/drawing/2014/main" id="{A4B0A437-AB88-2549-022F-90BD904C8CC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374202" y="851474"/>
              <a:ext cx="112554" cy="112554"/>
            </a:xfrm>
            <a:prstGeom prst="rect">
              <a:avLst/>
            </a:prstGeom>
          </p:spPr>
        </p:pic>
        <p:pic>
          <p:nvPicPr>
            <p:cNvPr id="173" name="그림 172">
              <a:extLst>
                <a:ext uri="{FF2B5EF4-FFF2-40B4-BE49-F238E27FC236}">
                  <a16:creationId xmlns:a16="http://schemas.microsoft.com/office/drawing/2014/main" id="{3C64451F-E54B-FA9F-6FEF-24D53DBBDC5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5674" y="846765"/>
              <a:ext cx="120709" cy="120709"/>
            </a:xfrm>
            <a:prstGeom prst="rect">
              <a:avLst/>
            </a:prstGeom>
          </p:spPr>
        </p:pic>
        <p:pic>
          <p:nvPicPr>
            <p:cNvPr id="174" name="그림 173">
              <a:extLst>
                <a:ext uri="{FF2B5EF4-FFF2-40B4-BE49-F238E27FC236}">
                  <a16:creationId xmlns:a16="http://schemas.microsoft.com/office/drawing/2014/main" id="{36DDF21B-5DF2-99A2-6620-3B7B522339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5301" y="846765"/>
              <a:ext cx="120709" cy="120709"/>
            </a:xfrm>
            <a:prstGeom prst="rect">
              <a:avLst/>
            </a:prstGeom>
          </p:spPr>
        </p:pic>
        <p:pic>
          <p:nvPicPr>
            <p:cNvPr id="175" name="그림 174">
              <a:extLst>
                <a:ext uri="{FF2B5EF4-FFF2-40B4-BE49-F238E27FC236}">
                  <a16:creationId xmlns:a16="http://schemas.microsoft.com/office/drawing/2014/main" id="{D4DF128D-6EA2-3388-43B8-3E492AC3310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8490296" y="648251"/>
              <a:ext cx="93085" cy="93085"/>
            </a:xfrm>
            <a:prstGeom prst="rect">
              <a:avLst/>
            </a:prstGeom>
          </p:spPr>
        </p:pic>
        <p:grpSp>
          <p:nvGrpSpPr>
            <p:cNvPr id="176" name="그룹 175">
              <a:extLst>
                <a:ext uri="{FF2B5EF4-FFF2-40B4-BE49-F238E27FC236}">
                  <a16:creationId xmlns:a16="http://schemas.microsoft.com/office/drawing/2014/main" id="{F777B049-6266-E3B6-D7D4-408F77476218}"/>
                </a:ext>
              </a:extLst>
            </p:cNvPr>
            <p:cNvGrpSpPr/>
            <p:nvPr/>
          </p:nvGrpSpPr>
          <p:grpSpPr>
            <a:xfrm>
              <a:off x="8361246" y="664335"/>
              <a:ext cx="60986" cy="60915"/>
              <a:chOff x="9070180" y="1315434"/>
              <a:chExt cx="60986" cy="60915"/>
            </a:xfrm>
          </p:grpSpPr>
          <p:sp>
            <p:nvSpPr>
              <p:cNvPr id="178" name="직사각형 177">
                <a:extLst>
                  <a:ext uri="{FF2B5EF4-FFF2-40B4-BE49-F238E27FC236}">
                    <a16:creationId xmlns:a16="http://schemas.microsoft.com/office/drawing/2014/main" id="{DD92E0CA-8102-E6D3-5E03-3213741732E4}"/>
                  </a:ext>
                </a:extLst>
              </p:cNvPr>
              <p:cNvSpPr/>
              <p:nvPr/>
            </p:nvSpPr>
            <p:spPr>
              <a:xfrm>
                <a:off x="9082042" y="1315434"/>
                <a:ext cx="49124" cy="50488"/>
              </a:xfrm>
              <a:prstGeom prst="rect">
                <a:avLst/>
              </a:prstGeom>
              <a:solidFill>
                <a:srgbClr val="D9D9D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9" name="직사각형 178">
                <a:extLst>
                  <a:ext uri="{FF2B5EF4-FFF2-40B4-BE49-F238E27FC236}">
                    <a16:creationId xmlns:a16="http://schemas.microsoft.com/office/drawing/2014/main" id="{0E7FC969-21DA-CD7C-C0F1-E491A74D83DA}"/>
                  </a:ext>
                </a:extLst>
              </p:cNvPr>
              <p:cNvSpPr/>
              <p:nvPr/>
            </p:nvSpPr>
            <p:spPr>
              <a:xfrm>
                <a:off x="9070180" y="1325861"/>
                <a:ext cx="49124" cy="50488"/>
              </a:xfrm>
              <a:prstGeom prst="rect">
                <a:avLst/>
              </a:prstGeom>
              <a:solidFill>
                <a:srgbClr val="D9D9D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cxnSp>
          <p:nvCxnSpPr>
            <p:cNvPr id="177" name="직선 연결선 176">
              <a:extLst>
                <a:ext uri="{FF2B5EF4-FFF2-40B4-BE49-F238E27FC236}">
                  <a16:creationId xmlns:a16="http://schemas.microsoft.com/office/drawing/2014/main" id="{7D1D1107-C7D6-D002-5895-B1E48B8AE69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202085" y="695319"/>
              <a:ext cx="63500" cy="0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6" name="그림 4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06488" y="2000474"/>
            <a:ext cx="180975" cy="4457700"/>
          </a:xfrm>
          <a:prstGeom prst="rect">
            <a:avLst/>
          </a:prstGeom>
        </p:spPr>
      </p:pic>
      <p:sp>
        <p:nvSpPr>
          <p:cNvPr id="54" name="TextBox 53"/>
          <p:cNvSpPr txBox="1"/>
          <p:nvPr/>
        </p:nvSpPr>
        <p:spPr>
          <a:xfrm>
            <a:off x="3405361" y="2153013"/>
            <a:ext cx="1963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rgbClr val="085DC4"/>
                </a:solidFill>
              </a:rPr>
              <a:t>경쟁률 상세 분석</a:t>
            </a:r>
            <a:endParaRPr lang="ko-KR" altLang="en-US" b="1" dirty="0">
              <a:solidFill>
                <a:srgbClr val="085DC4"/>
              </a:solidFill>
            </a:endParaRPr>
          </a:p>
        </p:txBody>
      </p:sp>
      <p:sp>
        <p:nvSpPr>
          <p:cNvPr id="119" name="타원 118">
            <a:extLst>
              <a:ext uri="{FF2B5EF4-FFF2-40B4-BE49-F238E27FC236}">
                <a16:creationId xmlns:a16="http://schemas.microsoft.com/office/drawing/2014/main" id="{F23109FC-D07F-DA3E-A104-A810AFB946A5}"/>
              </a:ext>
            </a:extLst>
          </p:cNvPr>
          <p:cNvSpPr/>
          <p:nvPr/>
        </p:nvSpPr>
        <p:spPr>
          <a:xfrm>
            <a:off x="8177321" y="1997730"/>
            <a:ext cx="249764" cy="24165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FACFFD5D-8DB4-6399-46CA-E3381BCEF4D6}"/>
              </a:ext>
            </a:extLst>
          </p:cNvPr>
          <p:cNvSpPr/>
          <p:nvPr/>
        </p:nvSpPr>
        <p:spPr>
          <a:xfrm>
            <a:off x="4655257" y="2761531"/>
            <a:ext cx="241650" cy="24165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3" name="모서리가 둥근 직사각형 62"/>
          <p:cNvSpPr/>
          <p:nvPr/>
        </p:nvSpPr>
        <p:spPr>
          <a:xfrm>
            <a:off x="2361644" y="2852237"/>
            <a:ext cx="1202499" cy="388307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TextBox 64"/>
          <p:cNvSpPr txBox="1"/>
          <p:nvPr/>
        </p:nvSpPr>
        <p:spPr>
          <a:xfrm>
            <a:off x="2450887" y="287619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서울시</a:t>
            </a:r>
            <a:endParaRPr lang="ko-KR" altLang="en-US" dirty="0"/>
          </a:p>
        </p:txBody>
      </p:sp>
      <p:sp>
        <p:nvSpPr>
          <p:cNvPr id="67" name="모서리가 둥근 직사각형 66"/>
          <p:cNvSpPr/>
          <p:nvPr/>
        </p:nvSpPr>
        <p:spPr>
          <a:xfrm>
            <a:off x="3671480" y="2852236"/>
            <a:ext cx="1202499" cy="388307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TextBox 67"/>
          <p:cNvSpPr txBox="1"/>
          <p:nvPr/>
        </p:nvSpPr>
        <p:spPr>
          <a:xfrm>
            <a:off x="3730085" y="287057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마포구 ▼</a:t>
            </a:r>
            <a:endParaRPr lang="ko-KR" altLang="en-US" dirty="0"/>
          </a:p>
        </p:txBody>
      </p:sp>
      <p:sp>
        <p:nvSpPr>
          <p:cNvPr id="69" name="TextBox 68"/>
          <p:cNvSpPr txBox="1"/>
          <p:nvPr/>
        </p:nvSpPr>
        <p:spPr>
          <a:xfrm>
            <a:off x="4935841" y="2858737"/>
            <a:ext cx="1458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경쟁률 </a:t>
            </a:r>
            <a:r>
              <a:rPr lang="en-US" altLang="ko-KR" dirty="0"/>
              <a:t>T</a:t>
            </a:r>
            <a:r>
              <a:rPr lang="en-US" altLang="ko-KR" dirty="0" smtClean="0"/>
              <a:t>op5</a:t>
            </a:r>
            <a:endParaRPr lang="ko-KR" altLang="en-US" dirty="0"/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FACFFD5D-8DB4-6399-46CA-E3381BCEF4D6}"/>
              </a:ext>
            </a:extLst>
          </p:cNvPr>
          <p:cNvSpPr/>
          <p:nvPr/>
        </p:nvSpPr>
        <p:spPr>
          <a:xfrm>
            <a:off x="3337561" y="2004716"/>
            <a:ext cx="241650" cy="24165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FACFFD5D-8DB4-6399-46CA-E3381BCEF4D6}"/>
              </a:ext>
            </a:extLst>
          </p:cNvPr>
          <p:cNvSpPr/>
          <p:nvPr/>
        </p:nvSpPr>
        <p:spPr>
          <a:xfrm>
            <a:off x="1156767" y="3612486"/>
            <a:ext cx="241650" cy="24165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55" name="표 5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5011693"/>
              </p:ext>
            </p:extLst>
          </p:nvPr>
        </p:nvGraphicFramePr>
        <p:xfrm>
          <a:off x="1238249" y="3488629"/>
          <a:ext cx="6360089" cy="18464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8464">
                  <a:extLst>
                    <a:ext uri="{9D8B030D-6E8A-4147-A177-3AD203B41FA5}">
                      <a16:colId xmlns:a16="http://schemas.microsoft.com/office/drawing/2014/main" val="1315771482"/>
                    </a:ext>
                  </a:extLst>
                </a:gridCol>
                <a:gridCol w="3124200">
                  <a:extLst>
                    <a:ext uri="{9D8B030D-6E8A-4147-A177-3AD203B41FA5}">
                      <a16:colId xmlns:a16="http://schemas.microsoft.com/office/drawing/2014/main" val="1063469635"/>
                    </a:ext>
                  </a:extLst>
                </a:gridCol>
                <a:gridCol w="2257425">
                  <a:extLst>
                    <a:ext uri="{9D8B030D-6E8A-4147-A177-3AD203B41FA5}">
                      <a16:colId xmlns:a16="http://schemas.microsoft.com/office/drawing/2014/main" val="427139814"/>
                    </a:ext>
                  </a:extLst>
                </a:gridCol>
              </a:tblGrid>
              <a:tr h="36928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</a:rPr>
                        <a:t>위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 smtClean="0">
                          <a:solidFill>
                            <a:schemeClr val="tx1"/>
                          </a:solidFill>
                        </a:rPr>
                        <a:t>맹그로브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</a:rPr>
                        <a:t> 신촌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500:1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9127"/>
                  </a:ext>
                </a:extLst>
              </a:tr>
              <a:tr h="36928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</a:rPr>
                        <a:t>위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</a:rPr>
                        <a:t>공덕 </a:t>
                      </a:r>
                      <a:r>
                        <a:rPr lang="ko-KR" altLang="en-US" dirty="0" err="1" smtClean="0">
                          <a:solidFill>
                            <a:schemeClr val="tx1"/>
                          </a:solidFill>
                        </a:rPr>
                        <a:t>크로시티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12:1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630276"/>
                  </a:ext>
                </a:extLst>
              </a:tr>
              <a:tr h="36928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</a:rPr>
                        <a:t>위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</a:rPr>
                        <a:t>서교동 효성 </a:t>
                      </a:r>
                      <a:r>
                        <a:rPr lang="ko-KR" altLang="en-US" dirty="0" err="1" smtClean="0">
                          <a:solidFill>
                            <a:schemeClr val="tx1"/>
                          </a:solidFill>
                        </a:rPr>
                        <a:t>해링턴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</a:rPr>
                        <a:t> 타워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2:1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86948967"/>
                  </a:ext>
                </a:extLst>
              </a:tr>
              <a:tr h="36928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</a:rPr>
                        <a:t>위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4697529"/>
                  </a:ext>
                </a:extLst>
              </a:tr>
              <a:tr h="36928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</a:rPr>
                        <a:t>위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3409370"/>
                  </a:ext>
                </a:extLst>
              </a:tr>
            </a:tbl>
          </a:graphicData>
        </a:graphic>
      </p:graphicFrame>
      <p:sp>
        <p:nvSpPr>
          <p:cNvPr id="56" name="타원 55"/>
          <p:cNvSpPr/>
          <p:nvPr/>
        </p:nvSpPr>
        <p:spPr>
          <a:xfrm>
            <a:off x="664592" y="3374572"/>
            <a:ext cx="120709" cy="130628"/>
          </a:xfrm>
          <a:prstGeom prst="ellipse">
            <a:avLst/>
          </a:prstGeom>
          <a:solidFill>
            <a:srgbClr val="E7E6E6"/>
          </a:solidFill>
          <a:ln>
            <a:solidFill>
              <a:srgbClr val="E7E6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타원 59"/>
          <p:cNvSpPr/>
          <p:nvPr/>
        </p:nvSpPr>
        <p:spPr>
          <a:xfrm>
            <a:off x="660295" y="3536216"/>
            <a:ext cx="120709" cy="130628"/>
          </a:xfrm>
          <a:prstGeom prst="ellipse">
            <a:avLst/>
          </a:prstGeom>
          <a:solidFill>
            <a:srgbClr val="E7E6E6"/>
          </a:solidFill>
          <a:ln>
            <a:solidFill>
              <a:srgbClr val="E7E6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타원 69"/>
          <p:cNvSpPr/>
          <p:nvPr/>
        </p:nvSpPr>
        <p:spPr>
          <a:xfrm>
            <a:off x="660295" y="3688637"/>
            <a:ext cx="120709" cy="130628"/>
          </a:xfrm>
          <a:prstGeom prst="ellipse">
            <a:avLst/>
          </a:prstGeom>
          <a:solidFill>
            <a:srgbClr val="E7E6E6"/>
          </a:solidFill>
          <a:ln>
            <a:solidFill>
              <a:srgbClr val="E7E6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타원 70"/>
          <p:cNvSpPr/>
          <p:nvPr/>
        </p:nvSpPr>
        <p:spPr>
          <a:xfrm>
            <a:off x="660294" y="3836995"/>
            <a:ext cx="120709" cy="130628"/>
          </a:xfrm>
          <a:prstGeom prst="ellipse">
            <a:avLst/>
          </a:prstGeom>
          <a:solidFill>
            <a:srgbClr val="085DC4"/>
          </a:solidFill>
          <a:ln>
            <a:solidFill>
              <a:srgbClr val="20386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타원 72"/>
          <p:cNvSpPr/>
          <p:nvPr/>
        </p:nvSpPr>
        <p:spPr>
          <a:xfrm>
            <a:off x="660293" y="3989556"/>
            <a:ext cx="120709" cy="130628"/>
          </a:xfrm>
          <a:prstGeom prst="ellipse">
            <a:avLst/>
          </a:prstGeom>
          <a:solidFill>
            <a:srgbClr val="E7E6E6"/>
          </a:solidFill>
          <a:ln>
            <a:solidFill>
              <a:srgbClr val="E7E6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62002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직사각형 63">
            <a:extLst>
              <a:ext uri="{FF2B5EF4-FFF2-40B4-BE49-F238E27FC236}">
                <a16:creationId xmlns:a16="http://schemas.microsoft.com/office/drawing/2014/main" id="{6FE94CC6-0401-AC97-811A-7EFDA8301C36}"/>
              </a:ext>
            </a:extLst>
          </p:cNvPr>
          <p:cNvSpPr/>
          <p:nvPr/>
        </p:nvSpPr>
        <p:spPr>
          <a:xfrm>
            <a:off x="239513" y="1784336"/>
            <a:ext cx="8370273" cy="4813312"/>
          </a:xfrm>
          <a:prstGeom prst="rect">
            <a:avLst/>
          </a:prstGeom>
          <a:solidFill>
            <a:srgbClr val="F2F2F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0136E8A3-915B-41F7-7AC4-BFC79F876046}"/>
              </a:ext>
            </a:extLst>
          </p:cNvPr>
          <p:cNvGrpSpPr/>
          <p:nvPr/>
        </p:nvGrpSpPr>
        <p:grpSpPr>
          <a:xfrm>
            <a:off x="7867321" y="1334315"/>
            <a:ext cx="437215" cy="169277"/>
            <a:chOff x="7556171" y="1342374"/>
            <a:chExt cx="437215" cy="169277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E59C9328-B33B-91BA-5FE2-6851E3800CFB}"/>
                </a:ext>
              </a:extLst>
            </p:cNvPr>
            <p:cNvSpPr/>
            <p:nvPr/>
          </p:nvSpPr>
          <p:spPr>
            <a:xfrm>
              <a:off x="7604714" y="1369252"/>
              <a:ext cx="340131" cy="115522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00" dirty="0"/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00FCAE1E-1809-CBCB-5B2C-F761F27B92FF}"/>
                </a:ext>
              </a:extLst>
            </p:cNvPr>
            <p:cNvSpPr txBox="1"/>
            <p:nvPr/>
          </p:nvSpPr>
          <p:spPr>
            <a:xfrm>
              <a:off x="7556171" y="1342374"/>
              <a:ext cx="437215" cy="1692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ko-KR" altLang="en-US" sz="500" b="1">
                  <a:solidFill>
                    <a:srgbClr val="00B0F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회원가입</a:t>
              </a:r>
              <a:r>
                <a:rPr lang="ko-KR" altLang="en-US" sz="500">
                  <a:solidFill>
                    <a:srgbClr val="00B0F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endParaRPr lang="ko-KR" altLang="en-US" sz="500" dirty="0">
                <a:solidFill>
                  <a:srgbClr val="00B0F0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D988D3F3-EA7E-BEC9-17E8-E183BDB99312}"/>
              </a:ext>
            </a:extLst>
          </p:cNvPr>
          <p:cNvGrpSpPr/>
          <p:nvPr/>
        </p:nvGrpSpPr>
        <p:grpSpPr>
          <a:xfrm>
            <a:off x="7503095" y="1334315"/>
            <a:ext cx="388497" cy="169277"/>
            <a:chOff x="7139232" y="1342374"/>
            <a:chExt cx="388497" cy="169277"/>
          </a:xfrm>
        </p:grpSpPr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6EB5117E-C412-F8CD-5CF5-54E0032D0169}"/>
                </a:ext>
              </a:extLst>
            </p:cNvPr>
            <p:cNvSpPr/>
            <p:nvPr/>
          </p:nvSpPr>
          <p:spPr>
            <a:xfrm>
              <a:off x="7163416" y="1369252"/>
              <a:ext cx="340131" cy="115522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00" dirty="0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2C5D3C34-8644-287A-439E-F52E97EE9EB7}"/>
                </a:ext>
              </a:extLst>
            </p:cNvPr>
            <p:cNvSpPr txBox="1"/>
            <p:nvPr/>
          </p:nvSpPr>
          <p:spPr>
            <a:xfrm>
              <a:off x="7139232" y="1342374"/>
              <a:ext cx="388497" cy="1692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ko-KR" altLang="en-US" sz="50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로그인</a:t>
              </a:r>
              <a:r>
                <a:rPr lang="ko-KR" altLang="en-US" sz="5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</a:p>
          </p:txBody>
        </p:sp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A8CC3927-00DD-9394-FAB7-C10B1CA99C11}"/>
              </a:ext>
            </a:extLst>
          </p:cNvPr>
          <p:cNvSpPr/>
          <p:nvPr/>
        </p:nvSpPr>
        <p:spPr>
          <a:xfrm>
            <a:off x="155575" y="188913"/>
            <a:ext cx="11880850" cy="6480175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A23A08F-825C-9320-E52E-E536D65E5766}"/>
              </a:ext>
            </a:extLst>
          </p:cNvPr>
          <p:cNvSpPr/>
          <p:nvPr/>
        </p:nvSpPr>
        <p:spPr>
          <a:xfrm>
            <a:off x="155575" y="188913"/>
            <a:ext cx="1082674" cy="35718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이름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5BB2D8C-1AD8-8B7D-9700-F4B28A8753C2}"/>
              </a:ext>
            </a:extLst>
          </p:cNvPr>
          <p:cNvSpPr/>
          <p:nvPr/>
        </p:nvSpPr>
        <p:spPr>
          <a:xfrm>
            <a:off x="1238249" y="188913"/>
            <a:ext cx="1976966" cy="35718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경쟁률 예측 페이지</a:t>
            </a:r>
            <a:endParaRPr lang="ko-KR" altLang="en-US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1971139-C2AD-1CC0-7C36-9E8D5A5D7631}"/>
              </a:ext>
            </a:extLst>
          </p:cNvPr>
          <p:cNvSpPr/>
          <p:nvPr/>
        </p:nvSpPr>
        <p:spPr>
          <a:xfrm>
            <a:off x="3215215" y="188910"/>
            <a:ext cx="1079500" cy="35718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경로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48EF099-43A9-81CF-4536-07F4E6E09825}"/>
              </a:ext>
            </a:extLst>
          </p:cNvPr>
          <p:cNvSpPr/>
          <p:nvPr/>
        </p:nvSpPr>
        <p:spPr>
          <a:xfrm>
            <a:off x="4294715" y="188913"/>
            <a:ext cx="3432124" cy="35718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메인 </a:t>
            </a:r>
            <a:r>
              <a:rPr lang="ko-KR" altLang="en-US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페이지 </a:t>
            </a:r>
            <a:r>
              <a:rPr lang="en-US" altLang="ko-KR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&gt; </a:t>
            </a:r>
            <a:r>
              <a:rPr lang="ko-KR" altLang="en-US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임대주택정보</a:t>
            </a:r>
            <a:r>
              <a:rPr lang="en-US" altLang="ko-KR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&gt; </a:t>
            </a:r>
            <a:r>
              <a:rPr lang="ko-KR" altLang="en-US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경쟁률 </a:t>
            </a:r>
            <a:r>
              <a:rPr lang="ko-KR" altLang="en-US" sz="1200" dirty="0" err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상세분석</a:t>
            </a:r>
            <a:endParaRPr lang="ko-KR" altLang="en-US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2574F1D-CD5C-C77E-18D6-06A050164C84}"/>
              </a:ext>
            </a:extLst>
          </p:cNvPr>
          <p:cNvSpPr/>
          <p:nvPr/>
        </p:nvSpPr>
        <p:spPr>
          <a:xfrm>
            <a:off x="8617955" y="188913"/>
            <a:ext cx="1450128" cy="35718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</a:t>
            </a:r>
            <a:endParaRPr lang="ko-KR" altLang="en-US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205B277-F43A-20D1-3AB3-4F078ECCC5DA}"/>
              </a:ext>
            </a:extLst>
          </p:cNvPr>
          <p:cNvSpPr/>
          <p:nvPr/>
        </p:nvSpPr>
        <p:spPr>
          <a:xfrm>
            <a:off x="7726284" y="188913"/>
            <a:ext cx="893339" cy="35718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</a:t>
            </a:r>
            <a:r>
              <a:rPr lang="en-US" altLang="ko-KR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ID</a:t>
            </a:r>
            <a:endParaRPr lang="ko-KR" altLang="en-US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57606B4-C881-4C11-773E-3D29B32236D0}"/>
              </a:ext>
            </a:extLst>
          </p:cNvPr>
          <p:cNvSpPr/>
          <p:nvPr/>
        </p:nvSpPr>
        <p:spPr>
          <a:xfrm>
            <a:off x="10067527" y="188912"/>
            <a:ext cx="893339" cy="35718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작성일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19EFF2E0-6D39-253B-356D-3F4D46E6989A}"/>
              </a:ext>
            </a:extLst>
          </p:cNvPr>
          <p:cNvSpPr/>
          <p:nvPr/>
        </p:nvSpPr>
        <p:spPr>
          <a:xfrm>
            <a:off x="10960311" y="188909"/>
            <a:ext cx="1076114" cy="35718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2023/05/30</a:t>
            </a:r>
            <a:endParaRPr lang="ko-KR" altLang="en-US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49" name="표 49">
            <a:extLst>
              <a:ext uri="{FF2B5EF4-FFF2-40B4-BE49-F238E27FC236}">
                <a16:creationId xmlns:a16="http://schemas.microsoft.com/office/drawing/2014/main" id="{49C47C07-ECF0-1C34-AE7D-AF06A29150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0409899"/>
              </p:ext>
            </p:extLst>
          </p:nvPr>
        </p:nvGraphicFramePr>
        <p:xfrm>
          <a:off x="8693098" y="618380"/>
          <a:ext cx="3263422" cy="19405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0034">
                  <a:extLst>
                    <a:ext uri="{9D8B030D-6E8A-4147-A177-3AD203B41FA5}">
                      <a16:colId xmlns:a16="http://schemas.microsoft.com/office/drawing/2014/main" val="3518943254"/>
                    </a:ext>
                  </a:extLst>
                </a:gridCol>
                <a:gridCol w="2973388">
                  <a:extLst>
                    <a:ext uri="{9D8B030D-6E8A-4147-A177-3AD203B41FA5}">
                      <a16:colId xmlns:a16="http://schemas.microsoft.com/office/drawing/2014/main" val="1027230360"/>
                    </a:ext>
                  </a:extLst>
                </a:gridCol>
              </a:tblGrid>
              <a:tr h="323429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Description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81896397"/>
                  </a:ext>
                </a:extLst>
              </a:tr>
              <a:tr h="3234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스크롤 다운으로 페이지 전환</a:t>
                      </a:r>
                      <a:endParaRPr lang="en-US" altLang="ko-KR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0191825"/>
                  </a:ext>
                </a:extLst>
              </a:tr>
              <a:tr h="3234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 err="1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주택형별</a:t>
                      </a:r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 예측 경쟁률 표시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3334979"/>
                  </a:ext>
                </a:extLst>
              </a:tr>
              <a:tr h="3234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 err="1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맨위로</a:t>
                      </a:r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 가기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2392877"/>
                  </a:ext>
                </a:extLst>
              </a:tr>
              <a:tr h="3234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1000679"/>
                  </a:ext>
                </a:extLst>
              </a:tr>
              <a:tr h="3234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3242296"/>
                  </a:ext>
                </a:extLst>
              </a:tr>
            </a:tbl>
          </a:graphicData>
        </a:graphic>
      </p:graphicFrame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F1A95EB-558E-7723-ED35-0CD0B1698F95}"/>
              </a:ext>
            </a:extLst>
          </p:cNvPr>
          <p:cNvCxnSpPr>
            <a:cxnSpLocks/>
          </p:cNvCxnSpPr>
          <p:nvPr/>
        </p:nvCxnSpPr>
        <p:spPr>
          <a:xfrm>
            <a:off x="230718" y="1773345"/>
            <a:ext cx="8386232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78B8A605-05DD-3195-A26C-4EC07C14B7A2}"/>
              </a:ext>
            </a:extLst>
          </p:cNvPr>
          <p:cNvSpPr txBox="1"/>
          <p:nvPr/>
        </p:nvSpPr>
        <p:spPr>
          <a:xfrm>
            <a:off x="3637567" y="1296432"/>
            <a:ext cx="874876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식생활 정보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D43787B-7038-0921-BFAA-28AE54A1CD41}"/>
              </a:ext>
            </a:extLst>
          </p:cNvPr>
          <p:cNvSpPr txBox="1"/>
          <p:nvPr/>
        </p:nvSpPr>
        <p:spPr>
          <a:xfrm>
            <a:off x="4711130" y="1295754"/>
            <a:ext cx="10941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b="1" dirty="0" smtClean="0">
                <a:solidFill>
                  <a:srgbClr val="00B0F0"/>
                </a:solidFill>
                <a:latin typeface="맑은 고딕" panose="020B0503020000020004" pitchFamily="50" charset="-127"/>
              </a:rPr>
              <a:t>임대주택 정보</a:t>
            </a:r>
            <a:endParaRPr lang="ko-KR" altLang="en-US" sz="1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578AE72-1B84-1822-1B9E-432A4AE1C92C}"/>
              </a:ext>
            </a:extLst>
          </p:cNvPr>
          <p:cNvSpPr txBox="1"/>
          <p:nvPr/>
        </p:nvSpPr>
        <p:spPr>
          <a:xfrm>
            <a:off x="5975315" y="1296432"/>
            <a:ext cx="741815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알림 마당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E77B5D5-F49C-C15C-62F9-21B5E3322646}"/>
              </a:ext>
            </a:extLst>
          </p:cNvPr>
          <p:cNvSpPr txBox="1"/>
          <p:nvPr/>
        </p:nvSpPr>
        <p:spPr>
          <a:xfrm>
            <a:off x="5012309" y="1791076"/>
            <a:ext cx="348932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600" dirty="0"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HOME &gt; </a:t>
            </a:r>
            <a:r>
              <a:rPr lang="ko-KR" altLang="en-US" sz="6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임대주택 정보 </a:t>
            </a:r>
            <a:r>
              <a:rPr lang="en-US" altLang="ko-KR" sz="600" dirty="0"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&gt; </a:t>
            </a:r>
            <a:r>
              <a:rPr lang="ko-KR" altLang="en-US" sz="6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경쟁률 </a:t>
            </a:r>
            <a:r>
              <a:rPr lang="ko-KR" altLang="en-US" sz="600" dirty="0" err="1" smtClean="0"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상세조회</a:t>
            </a:r>
            <a:r>
              <a:rPr lang="en-US" altLang="ko-KR" sz="6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 </a:t>
            </a:r>
            <a:endParaRPr lang="ko-KR" altLang="en-US" sz="600" dirty="0">
              <a:latin typeface="맑은 고딕" panose="020B0503020000020004" pitchFamily="50" charset="-127"/>
              <a:ea typeface="맑은 고딕" panose="020B0503020000020004" pitchFamily="50" charset="-127"/>
              <a:cs typeface="맑은 고딕 Semilight" panose="020B0502040204020203" pitchFamily="50" charset="-127"/>
            </a:endParaRPr>
          </a:p>
        </p:txBody>
      </p:sp>
      <p:cxnSp>
        <p:nvCxnSpPr>
          <p:cNvPr id="50" name="직선 연결선 49">
            <a:extLst>
              <a:ext uri="{FF2B5EF4-FFF2-40B4-BE49-F238E27FC236}">
                <a16:creationId xmlns:a16="http://schemas.microsoft.com/office/drawing/2014/main" id="{0729B8C9-2D47-44B2-DCEC-3964720E144D}"/>
              </a:ext>
            </a:extLst>
          </p:cNvPr>
          <p:cNvCxnSpPr>
            <a:cxnSpLocks/>
          </p:cNvCxnSpPr>
          <p:nvPr/>
        </p:nvCxnSpPr>
        <p:spPr>
          <a:xfrm>
            <a:off x="4808165" y="1750372"/>
            <a:ext cx="871428" cy="0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92E5CD87-9489-BBF3-FB96-380E26834DAE}"/>
              </a:ext>
            </a:extLst>
          </p:cNvPr>
          <p:cNvSpPr txBox="1"/>
          <p:nvPr/>
        </p:nvSpPr>
        <p:spPr>
          <a:xfrm>
            <a:off x="2344631" y="1296432"/>
            <a:ext cx="992930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dirty="0" smtClean="0">
                <a:latin typeface="맑은 고딕" panose="020B0503020000020004" pitchFamily="50" charset="-127"/>
              </a:rPr>
              <a:t>주거형태 추천</a:t>
            </a:r>
            <a:endParaRPr lang="ko-KR" altLang="en-US" sz="1000" b="1" dirty="0">
              <a:solidFill>
                <a:srgbClr val="00B0F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483C8665-81AB-6C9F-E09A-DF84C251EF62}"/>
              </a:ext>
            </a:extLst>
          </p:cNvPr>
          <p:cNvSpPr/>
          <p:nvPr/>
        </p:nvSpPr>
        <p:spPr>
          <a:xfrm>
            <a:off x="588981" y="1995601"/>
            <a:ext cx="7965869" cy="4467446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66" name="그룹 165">
            <a:extLst>
              <a:ext uri="{FF2B5EF4-FFF2-40B4-BE49-F238E27FC236}">
                <a16:creationId xmlns:a16="http://schemas.microsoft.com/office/drawing/2014/main" id="{4D232BC7-25F6-04E5-6FFF-A868921E942A}"/>
              </a:ext>
            </a:extLst>
          </p:cNvPr>
          <p:cNvGrpSpPr/>
          <p:nvPr/>
        </p:nvGrpSpPr>
        <p:grpSpPr>
          <a:xfrm>
            <a:off x="230718" y="620182"/>
            <a:ext cx="8387238" cy="5977468"/>
            <a:chOff x="230718" y="620182"/>
            <a:chExt cx="8387238" cy="5977468"/>
          </a:xfrm>
        </p:grpSpPr>
        <p:sp>
          <p:nvSpPr>
            <p:cNvPr id="167" name="사각형: 둥근 모서리 166">
              <a:extLst>
                <a:ext uri="{FF2B5EF4-FFF2-40B4-BE49-F238E27FC236}">
                  <a16:creationId xmlns:a16="http://schemas.microsoft.com/office/drawing/2014/main" id="{5FED8420-82A8-5ACD-0B61-E719C8D915E5}"/>
                </a:ext>
              </a:extLst>
            </p:cNvPr>
            <p:cNvSpPr/>
            <p:nvPr/>
          </p:nvSpPr>
          <p:spPr>
            <a:xfrm>
              <a:off x="230718" y="620184"/>
              <a:ext cx="8387238" cy="5977466"/>
            </a:xfrm>
            <a:prstGeom prst="roundRect">
              <a:avLst>
                <a:gd name="adj" fmla="val 0"/>
              </a:avLst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8" name="사각형: 둥근 모서리 167">
              <a:extLst>
                <a:ext uri="{FF2B5EF4-FFF2-40B4-BE49-F238E27FC236}">
                  <a16:creationId xmlns:a16="http://schemas.microsoft.com/office/drawing/2014/main" id="{EB4DF3FF-BC7D-7047-C649-4B572395150D}"/>
                </a:ext>
              </a:extLst>
            </p:cNvPr>
            <p:cNvSpPr/>
            <p:nvPr/>
          </p:nvSpPr>
          <p:spPr>
            <a:xfrm>
              <a:off x="230718" y="620182"/>
              <a:ext cx="8387238" cy="433389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9" name="사각형: 둥근 모서리 168">
              <a:extLst>
                <a:ext uri="{FF2B5EF4-FFF2-40B4-BE49-F238E27FC236}">
                  <a16:creationId xmlns:a16="http://schemas.microsoft.com/office/drawing/2014/main" id="{E622ECEE-B5FE-8566-D213-5C67070F0B63}"/>
                </a:ext>
              </a:extLst>
            </p:cNvPr>
            <p:cNvSpPr/>
            <p:nvPr/>
          </p:nvSpPr>
          <p:spPr>
            <a:xfrm>
              <a:off x="235480" y="630024"/>
              <a:ext cx="1288520" cy="284693"/>
            </a:xfrm>
            <a:prstGeom prst="roundRect">
              <a:avLst>
                <a:gd name="adj" fmla="val 2739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0" name="사각형: 둥근 모서리 169">
              <a:extLst>
                <a:ext uri="{FF2B5EF4-FFF2-40B4-BE49-F238E27FC236}">
                  <a16:creationId xmlns:a16="http://schemas.microsoft.com/office/drawing/2014/main" id="{7085B742-CC11-A3B6-E3D2-84E6FF0257BD}"/>
                </a:ext>
              </a:extLst>
            </p:cNvPr>
            <p:cNvSpPr/>
            <p:nvPr/>
          </p:nvSpPr>
          <p:spPr>
            <a:xfrm>
              <a:off x="235480" y="768878"/>
              <a:ext cx="8377713" cy="284693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1" name="사각형: 둥근 모서리 170">
              <a:extLst>
                <a:ext uri="{FF2B5EF4-FFF2-40B4-BE49-F238E27FC236}">
                  <a16:creationId xmlns:a16="http://schemas.microsoft.com/office/drawing/2014/main" id="{533F0006-C7F5-7434-E0BD-B03D15E2C599}"/>
                </a:ext>
              </a:extLst>
            </p:cNvPr>
            <p:cNvSpPr/>
            <p:nvPr/>
          </p:nvSpPr>
          <p:spPr>
            <a:xfrm>
              <a:off x="1058333" y="830370"/>
              <a:ext cx="7196667" cy="15377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72" name="그림 171">
              <a:extLst>
                <a:ext uri="{FF2B5EF4-FFF2-40B4-BE49-F238E27FC236}">
                  <a16:creationId xmlns:a16="http://schemas.microsoft.com/office/drawing/2014/main" id="{A4B0A437-AB88-2549-022F-90BD904C8CC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374202" y="851474"/>
              <a:ext cx="112554" cy="112554"/>
            </a:xfrm>
            <a:prstGeom prst="rect">
              <a:avLst/>
            </a:prstGeom>
          </p:spPr>
        </p:pic>
        <p:pic>
          <p:nvPicPr>
            <p:cNvPr id="173" name="그림 172">
              <a:extLst>
                <a:ext uri="{FF2B5EF4-FFF2-40B4-BE49-F238E27FC236}">
                  <a16:creationId xmlns:a16="http://schemas.microsoft.com/office/drawing/2014/main" id="{3C64451F-E54B-FA9F-6FEF-24D53DBBDC5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5674" y="846765"/>
              <a:ext cx="120709" cy="120709"/>
            </a:xfrm>
            <a:prstGeom prst="rect">
              <a:avLst/>
            </a:prstGeom>
          </p:spPr>
        </p:pic>
        <p:pic>
          <p:nvPicPr>
            <p:cNvPr id="174" name="그림 173">
              <a:extLst>
                <a:ext uri="{FF2B5EF4-FFF2-40B4-BE49-F238E27FC236}">
                  <a16:creationId xmlns:a16="http://schemas.microsoft.com/office/drawing/2014/main" id="{36DDF21B-5DF2-99A2-6620-3B7B522339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5301" y="846765"/>
              <a:ext cx="120709" cy="120709"/>
            </a:xfrm>
            <a:prstGeom prst="rect">
              <a:avLst/>
            </a:prstGeom>
          </p:spPr>
        </p:pic>
        <p:pic>
          <p:nvPicPr>
            <p:cNvPr id="175" name="그림 174">
              <a:extLst>
                <a:ext uri="{FF2B5EF4-FFF2-40B4-BE49-F238E27FC236}">
                  <a16:creationId xmlns:a16="http://schemas.microsoft.com/office/drawing/2014/main" id="{D4DF128D-6EA2-3388-43B8-3E492AC3310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8490296" y="648251"/>
              <a:ext cx="93085" cy="93085"/>
            </a:xfrm>
            <a:prstGeom prst="rect">
              <a:avLst/>
            </a:prstGeom>
          </p:spPr>
        </p:pic>
        <p:grpSp>
          <p:nvGrpSpPr>
            <p:cNvPr id="176" name="그룹 175">
              <a:extLst>
                <a:ext uri="{FF2B5EF4-FFF2-40B4-BE49-F238E27FC236}">
                  <a16:creationId xmlns:a16="http://schemas.microsoft.com/office/drawing/2014/main" id="{F777B049-6266-E3B6-D7D4-408F77476218}"/>
                </a:ext>
              </a:extLst>
            </p:cNvPr>
            <p:cNvGrpSpPr/>
            <p:nvPr/>
          </p:nvGrpSpPr>
          <p:grpSpPr>
            <a:xfrm>
              <a:off x="8361246" y="664335"/>
              <a:ext cx="60986" cy="60915"/>
              <a:chOff x="9070180" y="1315434"/>
              <a:chExt cx="60986" cy="60915"/>
            </a:xfrm>
          </p:grpSpPr>
          <p:sp>
            <p:nvSpPr>
              <p:cNvPr id="178" name="직사각형 177">
                <a:extLst>
                  <a:ext uri="{FF2B5EF4-FFF2-40B4-BE49-F238E27FC236}">
                    <a16:creationId xmlns:a16="http://schemas.microsoft.com/office/drawing/2014/main" id="{DD92E0CA-8102-E6D3-5E03-3213741732E4}"/>
                  </a:ext>
                </a:extLst>
              </p:cNvPr>
              <p:cNvSpPr/>
              <p:nvPr/>
            </p:nvSpPr>
            <p:spPr>
              <a:xfrm>
                <a:off x="9082042" y="1315434"/>
                <a:ext cx="49124" cy="50488"/>
              </a:xfrm>
              <a:prstGeom prst="rect">
                <a:avLst/>
              </a:prstGeom>
              <a:solidFill>
                <a:srgbClr val="D9D9D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9" name="직사각형 178">
                <a:extLst>
                  <a:ext uri="{FF2B5EF4-FFF2-40B4-BE49-F238E27FC236}">
                    <a16:creationId xmlns:a16="http://schemas.microsoft.com/office/drawing/2014/main" id="{0E7FC969-21DA-CD7C-C0F1-E491A74D83DA}"/>
                  </a:ext>
                </a:extLst>
              </p:cNvPr>
              <p:cNvSpPr/>
              <p:nvPr/>
            </p:nvSpPr>
            <p:spPr>
              <a:xfrm>
                <a:off x="9070180" y="1325861"/>
                <a:ext cx="49124" cy="50488"/>
              </a:xfrm>
              <a:prstGeom prst="rect">
                <a:avLst/>
              </a:prstGeom>
              <a:solidFill>
                <a:srgbClr val="D9D9D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cxnSp>
          <p:nvCxnSpPr>
            <p:cNvPr id="177" name="직선 연결선 176">
              <a:extLst>
                <a:ext uri="{FF2B5EF4-FFF2-40B4-BE49-F238E27FC236}">
                  <a16:creationId xmlns:a16="http://schemas.microsoft.com/office/drawing/2014/main" id="{7D1D1107-C7D6-D002-5895-B1E48B8AE69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202085" y="695319"/>
              <a:ext cx="63500" cy="0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6" name="그림 4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06488" y="2000474"/>
            <a:ext cx="180975" cy="4457700"/>
          </a:xfrm>
          <a:prstGeom prst="rect">
            <a:avLst/>
          </a:prstGeom>
        </p:spPr>
      </p:pic>
      <p:sp>
        <p:nvSpPr>
          <p:cNvPr id="54" name="TextBox 53"/>
          <p:cNvSpPr txBox="1"/>
          <p:nvPr/>
        </p:nvSpPr>
        <p:spPr>
          <a:xfrm>
            <a:off x="3405361" y="2153013"/>
            <a:ext cx="1963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rgbClr val="085DC4"/>
                </a:solidFill>
              </a:rPr>
              <a:t>경쟁률 상세 분석</a:t>
            </a:r>
            <a:endParaRPr lang="ko-KR" altLang="en-US" b="1" dirty="0">
              <a:solidFill>
                <a:srgbClr val="085DC4"/>
              </a:solidFill>
            </a:endParaRPr>
          </a:p>
        </p:txBody>
      </p:sp>
      <p:sp>
        <p:nvSpPr>
          <p:cNvPr id="63" name="모서리가 둥근 직사각형 62"/>
          <p:cNvSpPr/>
          <p:nvPr/>
        </p:nvSpPr>
        <p:spPr>
          <a:xfrm>
            <a:off x="2012716" y="2840849"/>
            <a:ext cx="1202499" cy="388307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TextBox 64"/>
          <p:cNvSpPr txBox="1"/>
          <p:nvPr/>
        </p:nvSpPr>
        <p:spPr>
          <a:xfrm>
            <a:off x="2101959" y="2864810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서울시</a:t>
            </a:r>
            <a:endParaRPr lang="ko-KR" altLang="en-US" dirty="0"/>
          </a:p>
        </p:txBody>
      </p:sp>
      <p:sp>
        <p:nvSpPr>
          <p:cNvPr id="67" name="모서리가 둥근 직사각형 66"/>
          <p:cNvSpPr/>
          <p:nvPr/>
        </p:nvSpPr>
        <p:spPr>
          <a:xfrm>
            <a:off x="3322552" y="2840848"/>
            <a:ext cx="1202499" cy="388307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TextBox 67"/>
          <p:cNvSpPr txBox="1"/>
          <p:nvPr/>
        </p:nvSpPr>
        <p:spPr>
          <a:xfrm>
            <a:off x="3381157" y="2859184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마포구 ▼</a:t>
            </a:r>
            <a:endParaRPr lang="ko-KR" altLang="en-US" dirty="0"/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FACFFD5D-8DB4-6399-46CA-E3381BCEF4D6}"/>
              </a:ext>
            </a:extLst>
          </p:cNvPr>
          <p:cNvSpPr/>
          <p:nvPr/>
        </p:nvSpPr>
        <p:spPr>
          <a:xfrm>
            <a:off x="1156767" y="3612486"/>
            <a:ext cx="241650" cy="24165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55" name="표 5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8853677"/>
              </p:ext>
            </p:extLst>
          </p:nvPr>
        </p:nvGraphicFramePr>
        <p:xfrm>
          <a:off x="1243789" y="3926965"/>
          <a:ext cx="6360089" cy="11078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0176">
                  <a:extLst>
                    <a:ext uri="{9D8B030D-6E8A-4147-A177-3AD203B41FA5}">
                      <a16:colId xmlns:a16="http://schemas.microsoft.com/office/drawing/2014/main" val="1315771482"/>
                    </a:ext>
                  </a:extLst>
                </a:gridCol>
                <a:gridCol w="2702488">
                  <a:extLst>
                    <a:ext uri="{9D8B030D-6E8A-4147-A177-3AD203B41FA5}">
                      <a16:colId xmlns:a16="http://schemas.microsoft.com/office/drawing/2014/main" val="1063469635"/>
                    </a:ext>
                  </a:extLst>
                </a:gridCol>
                <a:gridCol w="2257425">
                  <a:extLst>
                    <a:ext uri="{9D8B030D-6E8A-4147-A177-3AD203B41FA5}">
                      <a16:colId xmlns:a16="http://schemas.microsoft.com/office/drawing/2014/main" val="427139814"/>
                    </a:ext>
                  </a:extLst>
                </a:gridCol>
              </a:tblGrid>
              <a:tr h="36928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solidFill>
                            <a:schemeClr val="tx1"/>
                          </a:solidFill>
                        </a:rPr>
                        <a:t>주택형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</a:rPr>
                        <a:t>월 평균 임대료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</a:rPr>
                        <a:t>예측 경쟁률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6827449"/>
                  </a:ext>
                </a:extLst>
              </a:tr>
              <a:tr h="36928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17~23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</a:rPr>
                        <a:t>형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300,000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500:1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9127"/>
                  </a:ext>
                </a:extLst>
              </a:tr>
              <a:tr h="36928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24~37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</a:rPr>
                        <a:t>형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400,000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12:1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630276"/>
                  </a:ext>
                </a:extLst>
              </a:tr>
            </a:tbl>
          </a:graphicData>
        </a:graphic>
      </p:graphicFrame>
      <p:sp>
        <p:nvSpPr>
          <p:cNvPr id="71" name="TextBox 70"/>
          <p:cNvSpPr txBox="1"/>
          <p:nvPr/>
        </p:nvSpPr>
        <p:spPr>
          <a:xfrm>
            <a:off x="4635219" y="2850335"/>
            <a:ext cx="1882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/>
              <a:t>주택형별</a:t>
            </a:r>
            <a:r>
              <a:rPr lang="ko-KR" altLang="en-US" dirty="0" smtClean="0"/>
              <a:t> 경쟁률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45117" y="6044781"/>
            <a:ext cx="409575" cy="403886"/>
          </a:xfrm>
          <a:prstGeom prst="rect">
            <a:avLst/>
          </a:prstGeom>
        </p:spPr>
      </p:pic>
      <p:sp>
        <p:nvSpPr>
          <p:cNvPr id="73" name="타원 72">
            <a:extLst>
              <a:ext uri="{FF2B5EF4-FFF2-40B4-BE49-F238E27FC236}">
                <a16:creationId xmlns:a16="http://schemas.microsoft.com/office/drawing/2014/main" id="{F23109FC-D07F-DA3E-A104-A810AFB946A5}"/>
              </a:ext>
            </a:extLst>
          </p:cNvPr>
          <p:cNvSpPr/>
          <p:nvPr/>
        </p:nvSpPr>
        <p:spPr>
          <a:xfrm>
            <a:off x="7765299" y="5973343"/>
            <a:ext cx="249764" cy="24165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F23109FC-D07F-DA3E-A104-A810AFB946A5}"/>
              </a:ext>
            </a:extLst>
          </p:cNvPr>
          <p:cNvSpPr/>
          <p:nvPr/>
        </p:nvSpPr>
        <p:spPr>
          <a:xfrm>
            <a:off x="8177321" y="1997730"/>
            <a:ext cx="249764" cy="24165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6" name="타원 55"/>
          <p:cNvSpPr/>
          <p:nvPr/>
        </p:nvSpPr>
        <p:spPr>
          <a:xfrm>
            <a:off x="664592" y="3374572"/>
            <a:ext cx="120709" cy="130628"/>
          </a:xfrm>
          <a:prstGeom prst="ellipse">
            <a:avLst/>
          </a:prstGeom>
          <a:solidFill>
            <a:srgbClr val="E7E6E6"/>
          </a:solidFill>
          <a:ln>
            <a:solidFill>
              <a:srgbClr val="E7E6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타원 56"/>
          <p:cNvSpPr/>
          <p:nvPr/>
        </p:nvSpPr>
        <p:spPr>
          <a:xfrm>
            <a:off x="660295" y="3536216"/>
            <a:ext cx="120709" cy="130628"/>
          </a:xfrm>
          <a:prstGeom prst="ellipse">
            <a:avLst/>
          </a:prstGeom>
          <a:solidFill>
            <a:srgbClr val="E7E6E6"/>
          </a:solidFill>
          <a:ln>
            <a:solidFill>
              <a:srgbClr val="E7E6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타원 59"/>
          <p:cNvSpPr/>
          <p:nvPr/>
        </p:nvSpPr>
        <p:spPr>
          <a:xfrm>
            <a:off x="660295" y="3688637"/>
            <a:ext cx="120709" cy="130628"/>
          </a:xfrm>
          <a:prstGeom prst="ellipse">
            <a:avLst/>
          </a:prstGeom>
          <a:solidFill>
            <a:srgbClr val="E7E6E6"/>
          </a:solidFill>
          <a:ln>
            <a:solidFill>
              <a:srgbClr val="E7E6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타원 68"/>
          <p:cNvSpPr/>
          <p:nvPr/>
        </p:nvSpPr>
        <p:spPr>
          <a:xfrm>
            <a:off x="660294" y="3836995"/>
            <a:ext cx="120709" cy="130628"/>
          </a:xfrm>
          <a:prstGeom prst="ellipse">
            <a:avLst/>
          </a:prstGeom>
          <a:solidFill>
            <a:srgbClr val="E7E6E6"/>
          </a:solidFill>
          <a:ln>
            <a:solidFill>
              <a:srgbClr val="E7E6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타원 69"/>
          <p:cNvSpPr/>
          <p:nvPr/>
        </p:nvSpPr>
        <p:spPr>
          <a:xfrm>
            <a:off x="660293" y="3989556"/>
            <a:ext cx="120709" cy="130628"/>
          </a:xfrm>
          <a:prstGeom prst="ellipse">
            <a:avLst/>
          </a:prstGeom>
          <a:solidFill>
            <a:srgbClr val="085DC4"/>
          </a:solidFill>
          <a:ln>
            <a:solidFill>
              <a:srgbClr val="20386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60775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2224</TotalTime>
  <Words>451</Words>
  <Application>Microsoft Office PowerPoint</Application>
  <PresentationFormat>와이드스크린</PresentationFormat>
  <Paragraphs>213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3" baseType="lpstr">
      <vt:lpstr>맑은 고딕 Semilight</vt:lpstr>
      <vt:lpstr>맑은 고딕</vt:lpstr>
      <vt:lpstr>휴먼둥근헤드라인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540</cp:revision>
  <dcterms:created xsi:type="dcterms:W3CDTF">2023-05-26T02:02:00Z</dcterms:created>
  <dcterms:modified xsi:type="dcterms:W3CDTF">2023-05-31T08:51:56Z</dcterms:modified>
</cp:coreProperties>
</file>

<file path=docProps/thumbnail.jpeg>
</file>